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35"/>
  </p:notesMasterIdLst>
  <p:handoutMasterIdLst>
    <p:handoutMasterId r:id="rId36"/>
  </p:handoutMasterIdLst>
  <p:sldIdLst>
    <p:sldId id="256" r:id="rId3"/>
    <p:sldId id="275" r:id="rId4"/>
    <p:sldId id="276" r:id="rId5"/>
    <p:sldId id="278" r:id="rId6"/>
    <p:sldId id="257" r:id="rId7"/>
    <p:sldId id="258" r:id="rId8"/>
    <p:sldId id="283" r:id="rId9"/>
    <p:sldId id="292" r:id="rId10"/>
    <p:sldId id="296" r:id="rId11"/>
    <p:sldId id="298" r:id="rId12"/>
    <p:sldId id="307" r:id="rId13"/>
    <p:sldId id="308" r:id="rId14"/>
    <p:sldId id="309" r:id="rId15"/>
    <p:sldId id="293" r:id="rId16"/>
    <p:sldId id="261" r:id="rId17"/>
    <p:sldId id="262" r:id="rId18"/>
    <p:sldId id="294" r:id="rId19"/>
    <p:sldId id="263" r:id="rId20"/>
    <p:sldId id="324" r:id="rId21"/>
    <p:sldId id="300" r:id="rId22"/>
    <p:sldId id="299" r:id="rId23"/>
    <p:sldId id="302" r:id="rId24"/>
    <p:sldId id="286" r:id="rId25"/>
    <p:sldId id="330" r:id="rId26"/>
    <p:sldId id="331" r:id="rId27"/>
    <p:sldId id="332" r:id="rId28"/>
    <p:sldId id="333" r:id="rId29"/>
    <p:sldId id="334" r:id="rId30"/>
    <p:sldId id="335" r:id="rId31"/>
    <p:sldId id="305" r:id="rId32"/>
    <p:sldId id="303" r:id="rId33"/>
    <p:sldId id="291" r:id="rId34"/>
  </p:sldIdLst>
  <p:sldSz cx="9144000" cy="6858000" type="screen4x3"/>
  <p:notesSz cx="6854825" cy="9237980"/>
  <p:defaultTextStyle>
    <a:defPPr>
      <a:defRPr lang="en-US"/>
    </a:defPPr>
    <a:lvl1pPr marL="0" lvl="0"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28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68"/>
    <p:restoredTop sz="94728"/>
  </p:normalViewPr>
  <p:slideViewPr>
    <p:cSldViewPr showGuides="1">
      <p:cViewPr varScale="1">
        <p:scale>
          <a:sx n="107" d="100"/>
          <a:sy n="107" d="100"/>
        </p:scale>
        <p:origin x="1734" y="114"/>
      </p:cViewPr>
      <p:guideLst>
        <p:guide orient="horz" pos="2161"/>
        <p:guide pos="2881"/>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14018" name="Rectangle 2"/>
          <p:cNvSpPr>
            <a:spLocks noGrp="1" noChangeArrowheads="1"/>
          </p:cNvSpPr>
          <p:nvPr>
            <p:ph type="hdr" sz="quarter"/>
          </p:nvPr>
        </p:nvSpPr>
        <p:spPr bwMode="auto">
          <a:xfrm>
            <a:off x="0" y="0"/>
            <a:ext cx="2970213" cy="461963"/>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14019" name="Rectangle 3"/>
          <p:cNvSpPr>
            <a:spLocks noGrp="1" noChangeArrowheads="1"/>
          </p:cNvSpPr>
          <p:nvPr>
            <p:ph type="dt" sz="quarter" idx="1"/>
          </p:nvPr>
        </p:nvSpPr>
        <p:spPr bwMode="auto">
          <a:xfrm>
            <a:off x="3883025" y="0"/>
            <a:ext cx="2970213" cy="461963"/>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14020" name="Rectangle 4"/>
          <p:cNvSpPr>
            <a:spLocks noGrp="1" noChangeArrowheads="1"/>
          </p:cNvSpPr>
          <p:nvPr>
            <p:ph type="ftr" sz="quarter" idx="2"/>
          </p:nvPr>
        </p:nvSpPr>
        <p:spPr bwMode="auto">
          <a:xfrm>
            <a:off x="0" y="8774113"/>
            <a:ext cx="2970213" cy="461963"/>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14021" name="Rectangle 5"/>
          <p:cNvSpPr>
            <a:spLocks noGrp="1" noChangeArrowheads="1"/>
          </p:cNvSpPr>
          <p:nvPr>
            <p:ph type="sldNum" sz="quarter" idx="3"/>
          </p:nvPr>
        </p:nvSpPr>
        <p:spPr bwMode="auto">
          <a:xfrm>
            <a:off x="3883025" y="8774113"/>
            <a:ext cx="2970213" cy="461963"/>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893C65B0-8D26-48EA-9803-FA75C22731AC}" type="slidenum">
              <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62818" name="Rectangle 2"/>
          <p:cNvSpPr>
            <a:spLocks noGrp="1" noChangeArrowheads="1"/>
          </p:cNvSpPr>
          <p:nvPr>
            <p:ph type="hdr" sz="quarter"/>
          </p:nvPr>
        </p:nvSpPr>
        <p:spPr bwMode="auto">
          <a:xfrm>
            <a:off x="0" y="0"/>
            <a:ext cx="2970213" cy="461963"/>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62819" name="Rectangle 3"/>
          <p:cNvSpPr>
            <a:spLocks noGrp="1" noChangeArrowheads="1"/>
          </p:cNvSpPr>
          <p:nvPr>
            <p:ph type="dt" idx="1"/>
          </p:nvPr>
        </p:nvSpPr>
        <p:spPr bwMode="auto">
          <a:xfrm>
            <a:off x="3883025" y="0"/>
            <a:ext cx="2970213" cy="461963"/>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244" name="Rectangle 4"/>
          <p:cNvSpPr>
            <a:spLocks noRot="1" noTextEdit="1"/>
          </p:cNvSpPr>
          <p:nvPr>
            <p:ph type="sldImg" idx="2"/>
          </p:nvPr>
        </p:nvSpPr>
        <p:spPr>
          <a:xfrm>
            <a:off x="1116013" y="692150"/>
            <a:ext cx="4621212" cy="3465513"/>
          </a:xfrm>
          <a:prstGeom prst="rect">
            <a:avLst/>
          </a:prstGeom>
          <a:noFill/>
          <a:ln w="9525" cap="flat" cmpd="sng">
            <a:solidFill>
              <a:srgbClr val="000000"/>
            </a:solidFill>
            <a:prstDash val="solid"/>
            <a:miter/>
            <a:headEnd type="none" w="med" len="med"/>
            <a:tailEnd type="none" w="med" len="med"/>
          </a:ln>
        </p:spPr>
      </p:sp>
      <p:sp>
        <p:nvSpPr>
          <p:cNvPr id="162821" name="Rectangle 5"/>
          <p:cNvSpPr>
            <a:spLocks noGrp="1" noChangeArrowheads="1"/>
          </p:cNvSpPr>
          <p:nvPr>
            <p:ph type="body" sz="quarter" idx="3"/>
          </p:nvPr>
        </p:nvSpPr>
        <p:spPr bwMode="auto">
          <a:xfrm>
            <a:off x="685800" y="4387850"/>
            <a:ext cx="5483225" cy="4156075"/>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Click to edit Master text styles</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Second level</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Third level</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Fourth level</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Fifth level</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62822" name="Rectangle 6"/>
          <p:cNvSpPr>
            <a:spLocks noGrp="1" noChangeArrowheads="1"/>
          </p:cNvSpPr>
          <p:nvPr>
            <p:ph type="ftr" sz="quarter" idx="4"/>
          </p:nvPr>
        </p:nvSpPr>
        <p:spPr bwMode="auto">
          <a:xfrm>
            <a:off x="0" y="8774113"/>
            <a:ext cx="2970213" cy="461963"/>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62823" name="Rectangle 7"/>
          <p:cNvSpPr>
            <a:spLocks noGrp="1" noChangeArrowheads="1"/>
          </p:cNvSpPr>
          <p:nvPr>
            <p:ph type="sldNum" sz="quarter" idx="5"/>
          </p:nvPr>
        </p:nvSpPr>
        <p:spPr bwMode="auto">
          <a:xfrm>
            <a:off x="3883025" y="8774113"/>
            <a:ext cx="2970213" cy="461963"/>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4D1FCA02-560B-45C5-86A4-23189E7F00D4}" type="slidenum">
              <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 name="Straight Connector 12"/>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9" name="Title 28"/>
          <p:cNvSpPr>
            <a:spLocks noGrp="1"/>
          </p:cNvSpPr>
          <p:nvPr>
            <p:ph type="ctrTitle"/>
          </p:nvPr>
        </p:nvSpPr>
        <p:spPr>
          <a:xfrm>
            <a:off x="381000" y="4853411"/>
            <a:ext cx="8458200" cy="1222375"/>
          </a:xfrm>
        </p:spPr>
        <p:txBody>
          <a:bodyPr anchor="t"/>
          <a:lstStyle/>
          <a:p>
            <a:r>
              <a:rPr lang="en-US"/>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a:p>
        </p:txBody>
      </p:sp>
      <p:sp>
        <p:nvSpPr>
          <p:cNvPr id="14" name="Date Placeholder 15"/>
          <p:cNvSpPr>
            <a:spLocks noGrp="1"/>
          </p:cNvSpPr>
          <p:nvPr>
            <p:ph type="dt" sz="half" idx="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D9ED331-D461-45EC-98F5-1D67750B5F14}" type="datetime1">
              <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Footer Placeholder 1"/>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6" name="Slide Number Placeholder 14"/>
          <p:cNvSpPr>
            <a:spLocks noGrp="1"/>
          </p:cNvSpPr>
          <p:nvPr>
            <p:ph type="sldNum" sz="quarter" idx="4"/>
          </p:nvPr>
        </p:nvSpPr>
        <p:spPr>
          <a:xfrm>
            <a:off x="8229600" y="6473825"/>
            <a:ext cx="758825" cy="247650"/>
          </a:xfrm>
          <a:prstGeom prst="rect">
            <a:avLst/>
          </a:prstGeom>
        </p:spPr>
        <p:txBody>
          <a:bodyPr vert="horz" wrap="square" lIns="91440" tIns="45720" rIns="91440" bIns="45720" numCol="1" anchor="t" anchorCtr="0" compatLnSpc="1"/>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defRPr/>
            </a:pPr>
            <a:fld id="{1874DA01-00C8-4742-B9DB-82E4C87FEBFE}" type="slidenum">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0">
          <a:blip r:embed="rId2"/>
          <a:stretch>
            <a:fillRect/>
          </a:stretch>
        </a:blip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a:t>Click to edit Master title style</a:t>
            </a:r>
            <a:endParaRPr lang="en-US"/>
          </a:p>
        </p:txBody>
      </p:sp>
      <p:sp>
        <p:nvSpPr>
          <p:cNvPr id="27" name="Content Placeholder 26"/>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3" name="Date Placeholder 24"/>
          <p:cNvSpPr>
            <a:spLocks noGrp="1"/>
          </p:cNvSpPr>
          <p:nvPr>
            <p:ph type="dt" sz="half" idx="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9EBBD34B-4E81-439F-BC73-1558AEB27A42}"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4" name="Footer Placeholder 18"/>
          <p:cNvSpPr>
            <a:spLocks noGrp="1"/>
          </p:cNvSpPr>
          <p:nvPr>
            <p:ph type="ftr" sz="quarter" idx="3"/>
          </p:nvPr>
        </p:nvSpPr>
        <p:spPr>
          <a:xfrm>
            <a:off x="3581400" y="76200"/>
            <a:ext cx="28956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Slide Number Placeholder 15"/>
          <p:cNvSpPr>
            <a:spLocks noGrp="1"/>
          </p:cNvSpPr>
          <p:nvPr>
            <p:ph type="sldNum" sz="quarter" idx="4"/>
          </p:nvPr>
        </p:nvSpPr>
        <p:spPr>
          <a:xfrm>
            <a:off x="8229600" y="6473825"/>
            <a:ext cx="758825" cy="247650"/>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C619B1BA-B839-4493-86B5-FE6F7E41BF1B}"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 name="Straight Connector 12"/>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a:t>Click to edit Master title style</a:t>
            </a:r>
            <a:endParaRPr lang="en-US"/>
          </a:p>
        </p:txBody>
      </p:sp>
      <p:sp>
        <p:nvSpPr>
          <p:cNvPr id="14" name="Date Placeholder 18"/>
          <p:cNvSpPr>
            <a:spLocks noGrp="1"/>
          </p:cNvSpPr>
          <p:nvPr>
            <p:ph type="dt" sz="half" idx="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48BE784C-52A0-40AE-94BB-91D0637D2A61}"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Footer Placeholder 10"/>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6" name="Slide Number Placeholder 15"/>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5AE4B86C-1280-4485-8B59-9970577A05B7}"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3A060E84-7FE3-40A7-8D4D-8EBD632FA117}"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7D159CFF-C940-4E13-BAD0-1947505E0072}"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Straight Connector 12"/>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9" name="Title 28"/>
          <p:cNvSpPr>
            <a:spLocks noGrp="1"/>
          </p:cNvSpPr>
          <p:nvPr>
            <p:ph type="title"/>
          </p:nvPr>
        </p:nvSpPr>
        <p:spPr>
          <a:xfrm>
            <a:off x="304800" y="5410200"/>
            <a:ext cx="8610600" cy="882650"/>
          </a:xfrm>
        </p:spPr>
        <p:txBody>
          <a:bodyPr/>
          <a:lstStyle>
            <a:lvl1pPr>
              <a:defRPr/>
            </a:lvl1pPr>
          </a:lstStyle>
          <a:p>
            <a:r>
              <a:rPr lang="en-US"/>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endParaRPr lang="en-US"/>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endParaRPr lang="en-US"/>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4" name="Date Placeholder 9"/>
          <p:cNvSpPr>
            <a:spLocks noGrp="1"/>
          </p:cNvSpPr>
          <p:nvPr>
            <p:ph type="dt" sz="half" idx="1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1F2566F-32C6-451C-8E03-F38A0A2B52AE}"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Footer Placeholder 5"/>
          <p:cNvSpPr>
            <a:spLocks noGrp="1"/>
          </p:cNvSpPr>
          <p:nvPr>
            <p:ph type="ftr" sz="quarter" idx="1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6" name="Slide Number Placeholder 6"/>
          <p:cNvSpPr>
            <a:spLocks noGrp="1"/>
          </p:cNvSpPr>
          <p:nvPr>
            <p:ph type="sldNum" sz="quarter" idx="14"/>
          </p:nvPr>
        </p:nvSpPr>
        <p:spPr>
          <a:xfrm>
            <a:off x="8229600" y="6477000"/>
            <a:ext cx="762000" cy="247650"/>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D5A2EA75-1D96-4F18-8137-799B7113DA1A}"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a:t>Click to edit Master title style</a:t>
            </a:r>
            <a:endParaRPr lang="en-US"/>
          </a:p>
        </p:txBody>
      </p:sp>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3A060E84-7FE3-40A7-8D4D-8EBD632FA117}"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7D159CFF-C940-4E13-BAD0-1947505E0072}"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 name="Date Placeholder 2"/>
          <p:cNvSpPr>
            <a:spLocks noGrp="1"/>
          </p:cNvSpPr>
          <p:nvPr>
            <p:ph type="dt" sz="half" idx="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24A27CE9-21DF-4733-986C-B1390686756E}"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4" name="Footer Placeholder 23"/>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Slide Number Placeholder 6"/>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6F8AC714-E767-4B87-B019-B0FB6BA6979F}"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 name="Straight Connector 12"/>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endParaRPr lang="en-US"/>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2" name="Date Placeholder 24"/>
          <p:cNvSpPr>
            <a:spLocks noGrp="1"/>
          </p:cNvSpPr>
          <p:nvPr>
            <p:ph type="dt" sz="half" idx="1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87659138-9E87-45DB-894A-AB0505E066B7}"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Footer Placeholder 28"/>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6" name="Slide Number Placeholder 6"/>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9826B85D-5460-4F7D-8FB8-2C658236BA15}"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bg>
      <p:bgPr>
        <a:blipFill rotWithShape="0">
          <a:blip r:embed="rId2"/>
          <a:stretch>
            <a:fillRect/>
          </a:stretch>
        </a:blipFill>
        <a:effectLst/>
      </p:bgPr>
    </p:bg>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vert="horz" wrap="square" lIns="91440" tIns="45720" rIns="91440" bIns="45720" numCol="1" anchor="t" anchorCtr="0" compatLnSpc="1">
            <a:normAutofit/>
          </a:bodyPr>
          <a:lstStyle>
            <a:lvl1pPr marL="0" indent="0">
              <a:buNone/>
              <a:defRPr sz="3200"/>
            </a:lvl1p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Wingdings 2" panose="05020102010507070707" pitchFamily="18" charset="2"/>
              <a:buNone/>
              <a:defRPr/>
            </a:pPr>
            <a:r>
              <a:rPr kumimoji="0" lang="en-US" sz="3200" b="0" i="0" u="none" strike="noStrike" kern="1200" cap="none" spc="0" normalizeH="0" baseline="0" noProof="0">
                <a:ln>
                  <a:noFill/>
                </a:ln>
                <a:solidFill>
                  <a:schemeClr val="tx2"/>
                </a:solidFill>
                <a:effectLst/>
                <a:uLnTx/>
                <a:uFillTx/>
                <a:latin typeface="+mn-lt"/>
                <a:ea typeface="+mn-ea"/>
                <a:cs typeface="+mn-cs"/>
              </a:rPr>
              <a:t>Click icon to add picture</a:t>
            </a:r>
            <a:endParaRPr kumimoji="0" lang="en-US" sz="3200" b="0" i="0" u="none" strike="noStrike" kern="1200" cap="none" spc="0" normalizeH="0" baseline="0" noProof="0" dirty="0">
              <a:ln>
                <a:noFill/>
              </a:ln>
              <a:solidFill>
                <a:schemeClr val="tx2"/>
              </a:solidFill>
              <a:effectLst/>
              <a:uLnTx/>
              <a:uFillTx/>
              <a:latin typeface="+mn-lt"/>
              <a:ea typeface="+mn-ea"/>
              <a:cs typeface="+mn-cs"/>
            </a:endParaRPr>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a:t>Click to edit Master text styles</a:t>
            </a:r>
            <a:endParaRPr lang="en-US"/>
          </a:p>
        </p:txBody>
      </p:sp>
      <p:sp>
        <p:nvSpPr>
          <p:cNvPr id="2" name="Date Placeholder 6"/>
          <p:cNvSpPr>
            <a:spLocks noGrp="1"/>
          </p:cNvSpPr>
          <p:nvPr>
            <p:ph type="dt" sz="half" idx="1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DD4F7E58-1DEB-47AF-A396-1838D129C3C2}"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4" name="Footer Placeholder 4"/>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Slide Number Placeholder 30"/>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4608292A-5B39-4D27-A980-028F495B77B8}"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3A060E84-7FE3-40A7-8D4D-8EBD632FA117}"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7D159CFF-C940-4E13-BAD0-1947505E0072}"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3" name="Date Placeholder 3"/>
          <p:cNvSpPr>
            <a:spLocks noGrp="1"/>
          </p:cNvSpPr>
          <p:nvPr>
            <p:ph type="dt" sz="half" idx="2"/>
          </p:nvPr>
        </p:nvSpPr>
        <p:spPr>
          <a:xfrm>
            <a:off x="6477000" y="76200"/>
            <a:ext cx="2514600" cy="288925"/>
          </a:xfrm>
          <a:prstGeom prst="rect">
            <a:avLst/>
          </a:prstGeom>
        </p:spPr>
        <p:txBody>
          <a:bodyPr vert="horz"/>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E3153DAB-F2DD-4BEB-AB07-79A753532509}"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4" name="Footer Placeholder 4"/>
          <p:cNvSpPr>
            <a:spLocks noGrp="1"/>
          </p:cNvSpPr>
          <p:nvPr>
            <p:ph type="ftr" sz="quarter" idx="3"/>
          </p:nvPr>
        </p:nvSpPr>
        <p:spPr>
          <a:xfrm>
            <a:off x="3124200" y="76200"/>
            <a:ext cx="3352800" cy="288925"/>
          </a:xfrm>
          <a:prstGeom prst="rect">
            <a:avLst/>
          </a:prstGeom>
        </p:spPr>
        <p:txBody>
          <a:bodyPr vert="horz"/>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 name="Slide Number Placeholder 5"/>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5463026D-BF0B-4F5C-9C7D-4BD2535B57F9}"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29" name="Text Placeholder 7"/>
          <p:cNvSpPr>
            <a:spLocks noGrp="1"/>
          </p:cNvSpPr>
          <p:nvPr>
            <p:ph type="body" idx="1"/>
          </p:nvPr>
        </p:nvSpPr>
        <p:spPr>
          <a:xfrm>
            <a:off x="304800" y="1554163"/>
            <a:ext cx="8686800" cy="4525962"/>
          </a:xfrm>
          <a:prstGeom prst="rect">
            <a:avLst/>
          </a:prstGeom>
          <a:noFill/>
          <a:ln w="9525">
            <a:noFill/>
          </a:ln>
        </p:spPr>
        <p:txBody>
          <a:bodyPr/>
          <a:p>
            <a:pPr lvl="0"/>
            <a:r>
              <a:rPr lang="en-US" altLang="id-ID" dirty="0"/>
              <a:t>Click to edit Master text styles</a:t>
            </a:r>
            <a:endParaRPr lang="en-US" altLang="id-ID" dirty="0"/>
          </a:p>
          <a:p>
            <a:pPr lvl="1"/>
            <a:r>
              <a:rPr lang="en-US" altLang="id-ID" dirty="0"/>
              <a:t>Second level</a:t>
            </a:r>
            <a:endParaRPr lang="en-US" altLang="id-ID" dirty="0"/>
          </a:p>
          <a:p>
            <a:pPr lvl="2"/>
            <a:r>
              <a:rPr lang="en-US" altLang="id-ID" dirty="0"/>
              <a:t>Third level</a:t>
            </a:r>
            <a:endParaRPr lang="en-US" altLang="id-ID" dirty="0"/>
          </a:p>
          <a:p>
            <a:pPr lvl="3"/>
            <a:r>
              <a:rPr lang="en-US" altLang="id-ID" dirty="0"/>
              <a:t>Fourth level</a:t>
            </a:r>
            <a:endParaRPr lang="en-US" altLang="id-ID" dirty="0"/>
          </a:p>
          <a:p>
            <a:pPr lvl="4"/>
            <a:r>
              <a:rPr lang="en-US" altLang="id-ID" dirty="0"/>
              <a:t>Fifth level</a:t>
            </a:r>
            <a:endParaRPr lang="en-US" altLang="id-ID" dirty="0"/>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3A060E84-7FE3-40A7-8D4D-8EBD632FA117}" type="datetime1">
              <a:rPr kumimoji="0" 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lstStyle>
            <a:lvl1pPr algn="r" eaLnBrk="1" hangingPunct="1">
              <a:defRPr sz="1200">
                <a:solidFill>
                  <a:srgbClr val="D38E27"/>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rPr>
              <a:t>Halaman </a:t>
            </a:r>
            <a:fld id="{7D159CFF-C940-4E13-BAD0-1947505E0072}" type="slidenum">
              <a:rPr kumimoji="0" lang="en-US" altLang="en-US" sz="1200" b="0" i="0" u="none" strike="noStrike" kern="1200" cap="none" spc="0" normalizeH="0" baseline="0" noProof="0" smtClean="0">
                <a:ln>
                  <a:noFill/>
                </a:ln>
                <a:solidFill>
                  <a:srgbClr val="D38E27"/>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rgbClr val="D38E27"/>
              </a:solidFill>
              <a:effectLst/>
              <a:uLnTx/>
              <a:uFillTx/>
              <a:latin typeface="Arial" panose="020B0604020202020204" pitchFamily="34" charset="0"/>
              <a:ea typeface="+mn-ea"/>
              <a:cs typeface="Arial" panose="020B0604020202020204" pitchFamily="34" charset="0"/>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040" name="Text Box 11"/>
          <p:cNvSpPr txBox="1">
            <a:spLocks noChangeArrowheads="1"/>
          </p:cNvSpPr>
          <p:nvPr/>
        </p:nvSpPr>
        <p:spPr bwMode="auto">
          <a:xfrm>
            <a:off x="4268788" y="6324600"/>
            <a:ext cx="1903413" cy="381000"/>
          </a:xfrm>
          <a:prstGeom prst="rect">
            <a:avLst/>
          </a:prstGeom>
          <a:noFill/>
          <a:ln>
            <a:noFill/>
          </a:ln>
        </p:spPr>
        <p:txBody>
          <a:bodyPr lIns="91380" tIns="45690" rIns="91380" bIns="45690">
            <a:spAutoFit/>
          </a:bodyPr>
          <a:lstStyle>
            <a:lvl1pPr eaLnBrk="0" hangingPunct="0">
              <a:defRPr sz="1900">
                <a:solidFill>
                  <a:schemeClr val="tx1"/>
                </a:solidFill>
                <a:latin typeface="Arial" panose="020B0604020202020204" pitchFamily="34" charset="0"/>
                <a:cs typeface="Arial" panose="020B0604020202020204" pitchFamily="34" charset="0"/>
              </a:defRPr>
            </a:lvl1pPr>
            <a:lvl2pPr marL="742950" indent="-285750" eaLnBrk="0" hangingPunct="0">
              <a:defRPr sz="1900">
                <a:solidFill>
                  <a:schemeClr val="tx1"/>
                </a:solidFill>
                <a:latin typeface="Arial" panose="020B0604020202020204" pitchFamily="34" charset="0"/>
                <a:cs typeface="Arial" panose="020B0604020202020204" pitchFamily="34" charset="0"/>
              </a:defRPr>
            </a:lvl2pPr>
            <a:lvl3pPr marL="1143000" indent="-228600" eaLnBrk="0" hangingPunct="0">
              <a:defRPr sz="1900">
                <a:solidFill>
                  <a:schemeClr val="tx1"/>
                </a:solidFill>
                <a:latin typeface="Arial" panose="020B0604020202020204" pitchFamily="34" charset="0"/>
                <a:cs typeface="Arial" panose="020B0604020202020204" pitchFamily="34" charset="0"/>
              </a:defRPr>
            </a:lvl3pPr>
            <a:lvl4pPr marL="1600200" indent="-228600" eaLnBrk="0" hangingPunct="0">
              <a:defRPr sz="1900">
                <a:solidFill>
                  <a:schemeClr val="tx1"/>
                </a:solidFill>
                <a:latin typeface="Arial" panose="020B0604020202020204" pitchFamily="34" charset="0"/>
                <a:cs typeface="Arial" panose="020B0604020202020204" pitchFamily="34" charset="0"/>
              </a:defRPr>
            </a:lvl4pPr>
            <a:lvl5pPr marL="2057400" indent="-228600" eaLnBrk="0" hangingPunct="0">
              <a:defRPr sz="1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id-ID" altLang="id-ID"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Bagian 1</a:t>
            </a:r>
            <a:endParaRPr kumimoji="0" lang="en-US" altLang="id-ID"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anose="020B0603020102020204" pitchFamily="34" charset="0"/>
        </a:defRPr>
      </a:lvl2pPr>
      <a:lvl3pPr algn="l" rtl="0" eaLnBrk="0" fontAlgn="base" hangingPunct="0">
        <a:spcBef>
          <a:spcPct val="0"/>
        </a:spcBef>
        <a:spcAft>
          <a:spcPct val="0"/>
        </a:spcAft>
        <a:defRPr sz="3600">
          <a:solidFill>
            <a:schemeClr val="tx2"/>
          </a:solidFill>
          <a:latin typeface="Franklin Gothic Medium" panose="020B0603020102020204" pitchFamily="34" charset="0"/>
        </a:defRPr>
      </a:lvl3pPr>
      <a:lvl4pPr algn="l" rtl="0" eaLnBrk="0" fontAlgn="base" hangingPunct="0">
        <a:spcBef>
          <a:spcPct val="0"/>
        </a:spcBef>
        <a:spcAft>
          <a:spcPct val="0"/>
        </a:spcAft>
        <a:defRPr sz="3600">
          <a:solidFill>
            <a:schemeClr val="tx2"/>
          </a:solidFill>
          <a:latin typeface="Franklin Gothic Medium" panose="020B0603020102020204" pitchFamily="34" charset="0"/>
        </a:defRPr>
      </a:lvl4pPr>
      <a:lvl5pPr algn="l" rtl="0" eaLnBrk="0" fontAlgn="base" hangingPunct="0">
        <a:spcBef>
          <a:spcPct val="0"/>
        </a:spcBef>
        <a:spcAft>
          <a:spcPct val="0"/>
        </a:spcAft>
        <a:defRPr sz="3600">
          <a:solidFill>
            <a:schemeClr val="tx2"/>
          </a:solidFill>
          <a:latin typeface="Franklin Gothic Medium" panose="020B0603020102020204" pitchFamily="34" charset="0"/>
        </a:defRPr>
      </a:lvl5pPr>
      <a:lvl6pPr marL="457200" algn="l" rtl="0" fontAlgn="base">
        <a:spcBef>
          <a:spcPct val="0"/>
        </a:spcBef>
        <a:spcAft>
          <a:spcPct val="0"/>
        </a:spcAft>
        <a:defRPr sz="3600">
          <a:solidFill>
            <a:schemeClr val="tx2"/>
          </a:solidFill>
          <a:latin typeface="Franklin Gothic Medium" panose="020B0603020102020204" pitchFamily="34" charset="0"/>
        </a:defRPr>
      </a:lvl6pPr>
      <a:lvl7pPr marL="914400" algn="l" rtl="0" fontAlgn="base">
        <a:spcBef>
          <a:spcPct val="0"/>
        </a:spcBef>
        <a:spcAft>
          <a:spcPct val="0"/>
        </a:spcAft>
        <a:defRPr sz="3600">
          <a:solidFill>
            <a:schemeClr val="tx2"/>
          </a:solidFill>
          <a:latin typeface="Franklin Gothic Medium" panose="020B0603020102020204" pitchFamily="34" charset="0"/>
        </a:defRPr>
      </a:lvl7pPr>
      <a:lvl8pPr marL="1371600" algn="l" rtl="0" fontAlgn="base">
        <a:spcBef>
          <a:spcPct val="0"/>
        </a:spcBef>
        <a:spcAft>
          <a:spcPct val="0"/>
        </a:spcAft>
        <a:defRPr sz="3600">
          <a:solidFill>
            <a:schemeClr val="tx2"/>
          </a:solidFill>
          <a:latin typeface="Franklin Gothic Medium" panose="020B0603020102020204" pitchFamily="34" charset="0"/>
        </a:defRPr>
      </a:lvl8pPr>
      <a:lvl9pPr marL="1828800" algn="l" rtl="0" fontAlgn="base">
        <a:spcBef>
          <a:spcPct val="0"/>
        </a:spcBef>
        <a:spcAft>
          <a:spcPct val="0"/>
        </a:spcAft>
        <a:defRPr sz="3600">
          <a:solidFill>
            <a:schemeClr val="tx2"/>
          </a:solidFill>
          <a:latin typeface="Franklin Gothic Medium" panose="020B0603020102020204"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panose="05020102010507070707"/>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panose="05020102010507070707"/>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panose="05020102010507070707"/>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panose="05020102010507070707"/>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w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noChangeArrowheads="1"/>
          </p:cNvSpPr>
          <p:nvPr>
            <p:ph type="ctrTitle"/>
          </p:nvPr>
        </p:nvSpPr>
        <p:spPr>
          <a:xfrm>
            <a:off x="609600" y="2514600"/>
            <a:ext cx="3165475" cy="2209800"/>
          </a:xfrm>
        </p:spPr>
        <p:txBody>
          <a:bodyPr vert="horz" anchor="t">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700" b="1" i="0" u="none" strike="noStrike" kern="1200" cap="all" spc="0" normalizeH="0" baseline="0" noProof="0" dirty="0">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br>
              <a:rPr kumimoji="0" lang="en-US" sz="4700" b="1" i="0" u="none" strike="noStrike" kern="1200" cap="all" spc="0" normalizeH="0" baseline="0" noProof="0" dirty="0">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br>
            <a:r>
              <a:rPr kumimoji="0" lang="en-US" sz="4700" b="1" i="0" u="none" strike="noStrike" kern="1200" cap="all" spc="0" normalizeH="0" baseline="0" noProof="0" dirty="0" err="1">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EKONOMIka</a:t>
            </a:r>
            <a:r>
              <a:rPr kumimoji="0" lang="en-US" sz="4700" b="1" i="0" u="none" strike="noStrike" kern="1200" cap="all" spc="0" normalizeH="0" baseline="0" noProof="0" dirty="0">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br>
              <a:rPr kumimoji="0" lang="en-US" sz="4700" b="1" i="0" u="none" strike="noStrike" kern="1200" cap="all" spc="0" normalizeH="0" baseline="0" noProof="0" dirty="0">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br>
            <a:endParaRPr kumimoji="0" lang="en-US" sz="4700" b="1" i="0" u="none" strike="noStrike" kern="1200" cap="all" spc="0" normalizeH="0" baseline="0" noProof="0" dirty="0">
              <a:ln>
                <a:noFill/>
              </a:ln>
              <a:solidFill>
                <a:srgbClr val="C00000"/>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endParaRPr>
          </a:p>
        </p:txBody>
      </p:sp>
      <p:sp>
        <p:nvSpPr>
          <p:cNvPr id="5" name="Title 1"/>
          <p:cNvSpPr txBox="1"/>
          <p:nvPr/>
        </p:nvSpPr>
        <p:spPr>
          <a:xfrm>
            <a:off x="5943600" y="5080000"/>
            <a:ext cx="2971800" cy="1295400"/>
          </a:xfrm>
          <a:prstGeom prst="rect">
            <a:avLst/>
          </a:prstGeom>
          <a:ln w="6350" cap="rnd">
            <a:solidFill>
              <a:schemeClr val="tx1">
                <a:lumMod val="95000"/>
              </a:schemeClr>
            </a:solidFill>
          </a:ln>
        </p:spPr>
        <p:txBody>
          <a:bodyPr anchor="b"/>
          <a:lstStyle/>
          <a:p>
            <a:pPr marR="0" algn="r" defTabSz="914400" eaLnBrk="1" fontAlgn="auto" hangingPunct="1">
              <a:spcAft>
                <a:spcPts val="0"/>
              </a:spcAft>
              <a:buClrTx/>
              <a:buSzTx/>
              <a:buFontTx/>
              <a:buNone/>
              <a:defRPr/>
            </a:pPr>
            <a:r>
              <a:rPr kumimoji="0" lang="en-US" sz="1800" b="1" kern="1200" cap="none" spc="-100" normalizeH="0" baseline="0" noProof="0" dirty="0" err="1">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Endri</a:t>
            </a:r>
            <a:r>
              <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 </a:t>
            </a:r>
            <a:r>
              <a:rPr kumimoji="0" lang="en-US" sz="1800" b="1" kern="1200" cap="none" spc="-100" normalizeH="0" baseline="0" noProof="0" dirty="0" err="1">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Sentosa</a:t>
            </a:r>
            <a:r>
              <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 SE.MM</a:t>
            </a:r>
            <a:endPar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endParaRPr>
          </a:p>
          <a:p>
            <a:pPr marR="0" algn="r" defTabSz="914400" eaLnBrk="1" fontAlgn="auto" hangingPunct="1">
              <a:spcAft>
                <a:spcPts val="0"/>
              </a:spcAft>
              <a:buClrTx/>
              <a:buSzTx/>
              <a:buFontTx/>
              <a:buNone/>
              <a:defRPr/>
            </a:pPr>
            <a:r>
              <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087  877  306  351</a:t>
            </a:r>
            <a:endPar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endParaRPr>
          </a:p>
          <a:p>
            <a:pPr marR="0" algn="r" defTabSz="914400" eaLnBrk="1" fontAlgn="auto" hangingPunct="1">
              <a:spcAft>
                <a:spcPts val="0"/>
              </a:spcAft>
              <a:buClrTx/>
              <a:buSzTx/>
              <a:buFontTx/>
              <a:buNone/>
              <a:defRPr/>
            </a:pPr>
            <a:endParaRPr kumimoji="0" lang="en-US" sz="1800" b="1" kern="1200" cap="none" spc="-100" normalizeH="0" baseline="0" noProof="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endParaRPr>
          </a:p>
          <a:p>
            <a:pPr marR="0" algn="r" defTabSz="914400" eaLnBrk="1" fontAlgn="auto" hangingPunct="1">
              <a:spcAft>
                <a:spcPts val="0"/>
              </a:spcAft>
              <a:buClrTx/>
              <a:buSzTx/>
              <a:buFontTx/>
              <a:buNone/>
              <a:defRPr/>
            </a:pPr>
            <a:r>
              <a:rPr kumimoji="0" lang="en-US" sz="1800" kern="1200" cap="none" spc="-100" normalizeH="0" baseline="0" noProof="0" dirty="0" err="1">
                <a:ln w="3200">
                  <a:solidFill>
                    <a:schemeClr val="bg2">
                      <a:shade val="75000"/>
                      <a:alpha val="25000"/>
                    </a:schemeClr>
                  </a:solidFill>
                  <a:prstDash val="solid"/>
                  <a:round/>
                </a:ln>
                <a:latin typeface="Times New Roman" panose="02020603050405020304"/>
                <a:ea typeface="+mj-ea"/>
                <a:cs typeface="Times New Roman" panose="02020603050405020304"/>
              </a:rPr>
              <a:t>esanuansa</a:t>
            </a:r>
            <a:r>
              <a:rPr kumimoji="0" lang="en-US" sz="1800" kern="1200" cap="none" spc="-100" normalizeH="0" baseline="0" noProof="0" dirty="0">
                <a:ln w="3200">
                  <a:solidFill>
                    <a:schemeClr val="bg2">
                      <a:shade val="75000"/>
                      <a:alpha val="25000"/>
                    </a:schemeClr>
                  </a:solidFill>
                  <a:prstDash val="solid"/>
                  <a:round/>
                </a:ln>
                <a:latin typeface="Times New Roman" panose="02020603050405020304"/>
                <a:ea typeface="+mj-ea"/>
                <a:cs typeface="Times New Roman" panose="02020603050405020304"/>
              </a:rPr>
              <a:t> ©</a:t>
            </a:r>
            <a:r>
              <a:rPr kumimoji="0" lang="en-US" sz="1800" kern="1200" cap="none" spc="-100" normalizeH="0" baseline="0" noProof="0" dirty="0">
                <a:ln w="3200">
                  <a:solidFill>
                    <a:schemeClr val="bg2">
                      <a:shade val="75000"/>
                      <a:alpha val="25000"/>
                    </a:schemeClr>
                  </a:solidFill>
                  <a:prstDash val="solid"/>
                  <a:round/>
                </a:ln>
                <a:latin typeface="+mj-lt"/>
                <a:ea typeface="+mj-ea"/>
                <a:cs typeface="+mj-cs"/>
              </a:rPr>
              <a:t>2024</a:t>
            </a:r>
            <a:endParaRPr kumimoji="0" lang="en-US" sz="1800" kern="1200" cap="none" spc="-100" normalizeH="0" baseline="0" noProof="0" dirty="0">
              <a:ln w="3200">
                <a:solidFill>
                  <a:schemeClr val="bg2">
                    <a:shade val="75000"/>
                    <a:alpha val="25000"/>
                  </a:schemeClr>
                </a:solidFill>
                <a:prstDash val="solid"/>
                <a:round/>
              </a:ln>
              <a:latin typeface="+mj-lt"/>
              <a:ea typeface="+mj-ea"/>
              <a:cs typeface="+mj-cs"/>
            </a:endParaRPr>
          </a:p>
        </p:txBody>
      </p:sp>
      <p:pic>
        <p:nvPicPr>
          <p:cNvPr id="12292" name="Picture 5" descr="http://totonsiplho.files.wordpress.com/2011/02/manajemen-proyek.jpg"/>
          <p:cNvPicPr>
            <a:picLocks noChangeAspect="1"/>
          </p:cNvPicPr>
          <p:nvPr/>
        </p:nvPicPr>
        <p:blipFill>
          <a:blip r:embed="rId1"/>
          <a:stretch>
            <a:fillRect/>
          </a:stretch>
        </p:blipFill>
        <p:spPr>
          <a:xfrm>
            <a:off x="5821363" y="2133600"/>
            <a:ext cx="3017837" cy="2667000"/>
          </a:xfrm>
          <a:prstGeom prst="rect">
            <a:avLst/>
          </a:prstGeom>
          <a:noFill/>
          <a:ln w="9525">
            <a:noFill/>
          </a:ln>
        </p:spPr>
      </p:pic>
      <p:sp>
        <p:nvSpPr>
          <p:cNvPr id="7" name="Text Box 3"/>
          <p:cNvSpPr txBox="1">
            <a:spLocks noChangeArrowheads="1"/>
          </p:cNvSpPr>
          <p:nvPr/>
        </p:nvSpPr>
        <p:spPr bwMode="auto">
          <a:xfrm>
            <a:off x="758825" y="5435600"/>
            <a:ext cx="4038600" cy="584200"/>
          </a:xfrm>
          <a:prstGeom prst="rect">
            <a:avLst/>
          </a:prstGeom>
          <a:noFill/>
          <a:ln w="9525">
            <a:noFill/>
            <a:miter lim="800000"/>
          </a:ln>
          <a:effectLst/>
        </p:spPr>
        <p:txBody>
          <a:bodyPr>
            <a:spAutoFit/>
          </a:bodyPr>
          <a:lstStyle/>
          <a:p>
            <a:pPr marR="0" defTabSz="914400" eaLnBrk="1" fontAlgn="auto" hangingPunct="1">
              <a:spcBef>
                <a:spcPct val="50000"/>
              </a:spcBef>
              <a:spcAft>
                <a:spcPts val="0"/>
              </a:spcAft>
              <a:buClrTx/>
              <a:buSzTx/>
              <a:buFontTx/>
              <a:buNone/>
              <a:defRPr/>
            </a:pPr>
            <a:r>
              <a:rPr kumimoji="0" lang="en-US" sz="3200" b="1" kern="1200" cap="none" spc="0" normalizeH="0" baseline="0" noProof="0" dirty="0" err="1">
                <a:effectLst>
                  <a:outerShdw blurRad="38100" dist="38100" dir="2700000" algn="tl">
                    <a:srgbClr val="000000"/>
                  </a:outerShdw>
                </a:effectLst>
                <a:latin typeface="Broadway" panose="04040905080B02020502" pitchFamily="82" charset="0"/>
                <a:ea typeface="+mn-ea"/>
                <a:cs typeface="Arial" panose="020B0604020202020204" pitchFamily="34" charset="0"/>
              </a:rPr>
              <a:t>Pertemuan</a:t>
            </a:r>
            <a:r>
              <a:rPr kumimoji="0" lang="en-US" sz="3200" b="1" kern="1200" cap="none" spc="0" normalizeH="0" baseline="0" noProof="0" dirty="0">
                <a:effectLst>
                  <a:outerShdw blurRad="38100" dist="38100" dir="2700000" algn="tl">
                    <a:srgbClr val="000000"/>
                  </a:outerShdw>
                </a:effectLst>
                <a:latin typeface="Broadway" panose="04040905080B02020502" pitchFamily="82" charset="0"/>
                <a:ea typeface="+mn-ea"/>
                <a:cs typeface="Arial" panose="020B0604020202020204" pitchFamily="34" charset="0"/>
              </a:rPr>
              <a:t> </a:t>
            </a:r>
            <a:r>
              <a:rPr kumimoji="0" lang="en-US" sz="3200" b="1" kern="1200" cap="none" spc="0" normalizeH="0" baseline="0" noProof="0" dirty="0" err="1">
                <a:effectLst>
                  <a:outerShdw blurRad="38100" dist="38100" dir="2700000" algn="tl">
                    <a:srgbClr val="000000"/>
                  </a:outerShdw>
                </a:effectLst>
                <a:latin typeface="Broadway" panose="04040905080B02020502" pitchFamily="82" charset="0"/>
                <a:ea typeface="+mn-ea"/>
                <a:cs typeface="Arial" panose="020B0604020202020204" pitchFamily="34" charset="0"/>
              </a:rPr>
              <a:t>ke</a:t>
            </a:r>
            <a:r>
              <a:rPr kumimoji="0" lang="en-US" sz="3200" b="1" kern="1200" cap="none" spc="0" normalizeH="0" baseline="0" noProof="0" dirty="0">
                <a:effectLst>
                  <a:outerShdw blurRad="38100" dist="38100" dir="2700000" algn="tl">
                    <a:srgbClr val="000000"/>
                  </a:outerShdw>
                </a:effectLst>
                <a:latin typeface="Broadway" panose="04040905080B02020502" pitchFamily="82" charset="0"/>
                <a:ea typeface="+mn-ea"/>
                <a:cs typeface="Arial" panose="020B0604020202020204" pitchFamily="34" charset="0"/>
              </a:rPr>
              <a:t>  1</a:t>
            </a:r>
            <a:endParaRPr kumimoji="0" lang="en-US" sz="3200" b="1" kern="1200" cap="none" spc="0" normalizeH="0" baseline="0" noProof="0" dirty="0">
              <a:effectLst>
                <a:outerShdw blurRad="38100" dist="38100" dir="2700000" algn="tl">
                  <a:srgbClr val="000000"/>
                </a:outerShdw>
              </a:effectLst>
              <a:latin typeface="Broadway" panose="04040905080B02020502" pitchFamily="82" charset="0"/>
              <a:ea typeface="+mn-ea"/>
              <a:cs typeface="Arial" panose="020B0604020202020204" pitchFamily="34" charset="0"/>
            </a:endParaRPr>
          </a:p>
        </p:txBody>
      </p:sp>
      <p:pic>
        <p:nvPicPr>
          <p:cNvPr id="12294" name="Picture 7"/>
          <p:cNvPicPr>
            <a:picLocks noChangeAspect="1"/>
          </p:cNvPicPr>
          <p:nvPr/>
        </p:nvPicPr>
        <p:blipFill>
          <a:blip r:embed="rId2"/>
          <a:stretch>
            <a:fillRect/>
          </a:stretch>
        </p:blipFill>
        <p:spPr>
          <a:xfrm>
            <a:off x="3840163" y="3124200"/>
            <a:ext cx="1916112" cy="1600200"/>
          </a:xfrm>
          <a:prstGeom prst="rect">
            <a:avLst/>
          </a:prstGeom>
          <a:noFill/>
          <a:ln w="9525">
            <a:noFill/>
          </a:ln>
        </p:spPr>
      </p:pic>
      <p:pic>
        <p:nvPicPr>
          <p:cNvPr id="12295" name="Picture 2" descr="http://thomy265.files.wordpress.com/2007/12/silo-pt-semen-padang.jpg"/>
          <p:cNvPicPr>
            <a:picLocks noChangeAspect="1"/>
          </p:cNvPicPr>
          <p:nvPr/>
        </p:nvPicPr>
        <p:blipFill>
          <a:blip r:embed="rId3"/>
          <a:stretch>
            <a:fillRect/>
          </a:stretch>
        </p:blipFill>
        <p:spPr>
          <a:xfrm>
            <a:off x="762000" y="304800"/>
            <a:ext cx="8077200" cy="1828800"/>
          </a:xfrm>
          <a:prstGeom prst="rect">
            <a:avLst/>
          </a:prstGeom>
          <a:noFill/>
          <a:ln w="9525">
            <a:noFill/>
          </a:ln>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3315"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49153" name="Rectangle 1"/>
          <p:cNvSpPr>
            <a:spLocks noChangeArrowheads="1"/>
          </p:cNvSpPr>
          <p:nvPr/>
        </p:nvSpPr>
        <p:spPr bwMode="auto">
          <a:xfrm>
            <a:off x="457200" y="334169"/>
            <a:ext cx="5791200" cy="3476625"/>
          </a:xfrm>
          <a:prstGeom prst="rect">
            <a:avLst/>
          </a:prstGeom>
          <a:noFill/>
          <a:ln w="9525">
            <a:solidFill>
              <a:schemeClr val="accent1">
                <a:lumMod val="75000"/>
              </a:schemeClr>
            </a:solid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MICRO </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Introductions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Supply and Demand in action</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Elasticity</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Efficiency and </a:t>
            </a:r>
            <a:r>
              <a:rPr kumimoji="0" lang="en-US" sz="20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Equtiy</a:t>
            </a: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 Government</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Actions in Market </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5. Utility and Demand Possibilities,</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preferences, and choices </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6 Production theory </a:t>
            </a:r>
            <a:endPar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7. Cost and output market</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UTS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Rectangle 6"/>
          <p:cNvSpPr/>
          <p:nvPr/>
        </p:nvSpPr>
        <p:spPr>
          <a:xfrm>
            <a:off x="1325563" y="3735388"/>
            <a:ext cx="7769225" cy="2862263"/>
          </a:xfrm>
          <a:prstGeom prst="rect">
            <a:avLst/>
          </a:prstGeom>
          <a:ln>
            <a:solidFill>
              <a:schemeClr val="accent1">
                <a:lumMod val="75000"/>
              </a:schemeClr>
            </a:solid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MACRO</a:t>
            </a:r>
            <a:endPar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Understand the concept of macroeconomics, scope and macroeconomic indicators</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concept, Aggregate expenditure and multiplier</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concept of Fiscal Policy</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concept of Monetary Policy</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concepts of Money, Price Level and Inflation</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concepts, principles of monitoring jobs and inflation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5715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concept of Exchange rate and Balance of Payment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UAS</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3318" name="Rectangle 7"/>
          <p:cNvSpPr/>
          <p:nvPr/>
        </p:nvSpPr>
        <p:spPr>
          <a:xfrm>
            <a:off x="7554913" y="11113"/>
            <a:ext cx="1584325" cy="70802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342900" defTabSz="914400">
              <a:spcBef>
                <a:spcPct val="0"/>
              </a:spcBef>
              <a:buClrTx/>
              <a:buSzTx/>
              <a:buFontTx/>
              <a:buChar char="•"/>
              <a:tabLst>
                <a:tab pos="571500" algn="l"/>
              </a:tabLst>
            </a:pPr>
            <a:r>
              <a:rPr lang="en-US" altLang="id-ID" sz="4000" b="1" dirty="0">
                <a:solidFill>
                  <a:srgbClr val="800000"/>
                </a:solidFill>
                <a:latin typeface="Arial" panose="020B0604020202020204" pitchFamily="34" charset="0"/>
                <a:cs typeface="Times New Roman" panose="02020603050405020304" pitchFamily="18" charset="0"/>
              </a:rPr>
              <a:t>SAP</a:t>
            </a:r>
            <a:endParaRPr lang="en-US" altLang="id-ID" sz="4000" dirty="0">
              <a:solidFill>
                <a:schemeClr val="tx1"/>
              </a:solidFill>
              <a:latin typeface="Arial" panose="020B0604020202020204" pitchFamily="34" charset="0"/>
              <a:ea typeface="Arial" panose="020B0604020202020204" pitchFamily="34" charset="0"/>
            </a:endParaRPr>
          </a:p>
        </p:txBody>
      </p:sp>
      <p:pic>
        <p:nvPicPr>
          <p:cNvPr id="13319" name="Picture 7" descr="j0301252"/>
          <p:cNvPicPr>
            <a:picLocks noChangeAspect="1"/>
          </p:cNvPicPr>
          <p:nvPr/>
        </p:nvPicPr>
        <p:blipFill>
          <a:blip r:embed="rId1"/>
          <a:stretch>
            <a:fillRect/>
          </a:stretch>
        </p:blipFill>
        <p:spPr>
          <a:xfrm>
            <a:off x="5334000" y="1524000"/>
            <a:ext cx="2667000" cy="2133600"/>
          </a:xfrm>
          <a:prstGeom prst="rect">
            <a:avLst/>
          </a:prstGeom>
          <a:noFill/>
          <a:ln w="9525">
            <a:noFill/>
          </a:ln>
        </p:spPr>
      </p:pic>
      <p:pic>
        <p:nvPicPr>
          <p:cNvPr id="13320" name="Picture 9"/>
          <p:cNvPicPr>
            <a:picLocks noChangeAspect="1"/>
          </p:cNvPicPr>
          <p:nvPr/>
        </p:nvPicPr>
        <p:blipFill>
          <a:blip r:embed="rId2"/>
          <a:stretch>
            <a:fillRect/>
          </a:stretch>
        </p:blipFill>
        <p:spPr>
          <a:xfrm>
            <a:off x="7539038" y="685800"/>
            <a:ext cx="1600200" cy="16764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xfrm>
            <a:off x="3200400" y="228600"/>
            <a:ext cx="2895600" cy="288925"/>
          </a:xfrm>
          <a:noFill/>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dirty="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4339" name="Slide Number Placeholder 4"/>
          <p:cNvSpPr txBox="1">
            <a:spLocks noGrp="1"/>
          </p:cNvSpPr>
          <p:nvPr>
            <p:ph type="sldNum" sz="quarter" idx="4"/>
          </p:nvPr>
        </p:nvSpPr>
        <p:spPr>
          <a:xfrm>
            <a:off x="7620000" y="6248400"/>
            <a:ext cx="1292225" cy="247650"/>
          </a:xfrm>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65537" name="Rectangle 1"/>
          <p:cNvSpPr>
            <a:spLocks noChangeArrowheads="1"/>
          </p:cNvSpPr>
          <p:nvPr/>
        </p:nvSpPr>
        <p:spPr bwMode="auto">
          <a:xfrm>
            <a:off x="685800" y="1725613"/>
            <a:ext cx="6019800" cy="922338"/>
          </a:xfrm>
          <a:prstGeom prst="rect">
            <a:avLst/>
          </a:prstGeom>
          <a:noFill/>
          <a:ln w="9525">
            <a:solidFill>
              <a:schemeClr val="accent1">
                <a:lumMod val="75000"/>
              </a:schemeClr>
            </a:solid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Michael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Parkin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 13</a:t>
            </a:r>
            <a:r>
              <a:rPr kumimoji="0" lang="en-US" sz="1800" b="1" i="0" u="none" strike="noStrike" kern="1200" cap="none" spc="0" normalizeH="0" baseline="3000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th</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edition</a:t>
            </a:r>
            <a:endPar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Miller “economic intermediate”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Rectangle 6"/>
          <p:cNvSpPr/>
          <p:nvPr/>
        </p:nvSpPr>
        <p:spPr>
          <a:xfrm>
            <a:off x="893763" y="4114800"/>
            <a:ext cx="4876800" cy="2030095"/>
          </a:xfrm>
          <a:prstGeom prst="rect">
            <a:avLst/>
          </a:prstGeom>
          <a:ln>
            <a:solidFill>
              <a:schemeClr val="accent1">
                <a:lumMod val="75000"/>
              </a:schemeClr>
            </a:solid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Nilai</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UTS 	30%</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UAS		50%</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Tugas</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10%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harian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mingguan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dll</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Quis</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10% (Q1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Q2)</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Absensi</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kehadiran</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75%</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Rectangle 7"/>
          <p:cNvSpPr/>
          <p:nvPr/>
        </p:nvSpPr>
        <p:spPr>
          <a:xfrm>
            <a:off x="533400" y="685800"/>
            <a:ext cx="2757488" cy="64611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Literature :</a:t>
            </a:r>
            <a:endParaRPr kumimoji="0" lang="en-US" sz="36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9" name="Rectangle 8"/>
          <p:cNvSpPr/>
          <p:nvPr/>
        </p:nvSpPr>
        <p:spPr>
          <a:xfrm>
            <a:off x="681038" y="3352800"/>
            <a:ext cx="5089525" cy="523875"/>
          </a:xfrm>
          <a:prstGeom prst="rect">
            <a:avLst/>
          </a:prstGeom>
        </p:spPr>
        <p:txBody>
          <a:bodyPr wrap="none">
            <a:spAutoFit/>
          </a:bodyPr>
          <a:lstStyle/>
          <a:p>
            <a:pPr marL="171450" marR="0" lvl="2"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en-US" sz="2800" b="1"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Sistim</a:t>
            </a: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800" b="1"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kuliah</a:t>
            </a: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800" b="1"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800" b="1"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penilaian</a:t>
            </a: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28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pic>
        <p:nvPicPr>
          <p:cNvPr id="14344" name="Picture 16" descr="http://taufik79.files.wordpress.com/2012/01/books1.jpg"/>
          <p:cNvPicPr>
            <a:picLocks noChangeAspect="1"/>
          </p:cNvPicPr>
          <p:nvPr/>
        </p:nvPicPr>
        <p:blipFill>
          <a:blip r:embed="rId1"/>
          <a:stretch>
            <a:fillRect/>
          </a:stretch>
        </p:blipFill>
        <p:spPr>
          <a:xfrm>
            <a:off x="4214813" y="887413"/>
            <a:ext cx="1676400" cy="1676400"/>
          </a:xfrm>
          <a:prstGeom prst="rect">
            <a:avLst/>
          </a:prstGeom>
          <a:noFill/>
          <a:ln w="9525">
            <a:noFill/>
          </a:ln>
        </p:spPr>
      </p:pic>
      <p:pic>
        <p:nvPicPr>
          <p:cNvPr id="14345" name="Picture 9"/>
          <p:cNvPicPr>
            <a:picLocks noChangeAspect="1"/>
          </p:cNvPicPr>
          <p:nvPr/>
        </p:nvPicPr>
        <p:blipFill>
          <a:blip r:embed="rId2"/>
          <a:srcRect t="9862"/>
          <a:stretch>
            <a:fillRect/>
          </a:stretch>
        </p:blipFill>
        <p:spPr>
          <a:xfrm>
            <a:off x="5919788" y="892175"/>
            <a:ext cx="3030537" cy="5614988"/>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5363"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grpSp>
        <p:nvGrpSpPr>
          <p:cNvPr id="15364" name="Group 2"/>
          <p:cNvGrpSpPr/>
          <p:nvPr/>
        </p:nvGrpSpPr>
        <p:grpSpPr>
          <a:xfrm>
            <a:off x="4343400" y="1219200"/>
            <a:ext cx="4114800" cy="5191125"/>
            <a:chOff x="2517" y="3225"/>
            <a:chExt cx="6840" cy="8655"/>
          </a:xfrm>
        </p:grpSpPr>
        <p:sp>
          <p:nvSpPr>
            <p:cNvPr id="15372" name="Text Box 3"/>
            <p:cNvSpPr txBox="1"/>
            <p:nvPr/>
          </p:nvSpPr>
          <p:spPr>
            <a:xfrm>
              <a:off x="6297" y="3765"/>
              <a:ext cx="2520" cy="1260"/>
            </a:xfrm>
            <a:prstGeom prst="rect">
              <a:avLst/>
            </a:prstGeom>
            <a:solidFill>
              <a:srgbClr val="FFCC99"/>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KEBUTUHAN</a:t>
              </a:r>
              <a:endParaRPr lang="en-US" altLang="id-ID" sz="1400" dirty="0">
                <a:solidFill>
                  <a:schemeClr val="tx1"/>
                </a:solidFill>
                <a:latin typeface="Times New Roman" panose="02020603050405020304" pitchFamily="18"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400" b="1" i="1" dirty="0">
                  <a:solidFill>
                    <a:schemeClr val="tx1"/>
                  </a:solidFill>
                  <a:latin typeface="Calibri" panose="020F0502020204030204" pitchFamily="34" charset="0"/>
                  <a:cs typeface="Arial" panose="020B0604020202020204" pitchFamily="34" charset="0"/>
                </a:rPr>
                <a:t>UN LIMITED</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15373" name="Text Box 4"/>
            <p:cNvSpPr txBox="1"/>
            <p:nvPr/>
          </p:nvSpPr>
          <p:spPr>
            <a:xfrm>
              <a:off x="6837" y="7185"/>
              <a:ext cx="2520" cy="1080"/>
            </a:xfrm>
            <a:prstGeom prst="rect">
              <a:avLst/>
            </a:prstGeom>
            <a:solidFill>
              <a:srgbClr val="CCFFCC"/>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600" b="1" dirty="0">
                  <a:solidFill>
                    <a:schemeClr val="tx1"/>
                  </a:solidFill>
                  <a:latin typeface="Arial" panose="020B0604020202020204" pitchFamily="34" charset="0"/>
                  <a:cs typeface="Arial" panose="020B0604020202020204" pitchFamily="34" charset="0"/>
                </a:rPr>
                <a:t>PROSES</a:t>
              </a:r>
              <a:endParaRPr lang="en-US" altLang="id-ID" sz="16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600" b="1" dirty="0">
                  <a:solidFill>
                    <a:schemeClr val="tx1"/>
                  </a:solidFill>
                  <a:latin typeface="Arial" panose="020B0604020202020204" pitchFamily="34" charset="0"/>
                  <a:cs typeface="Arial" panose="020B0604020202020204" pitchFamily="34" charset="0"/>
                </a:rPr>
                <a:t>ALLOKASI</a:t>
              </a:r>
              <a:endParaRPr lang="en-US" altLang="id-ID" sz="1900" dirty="0">
                <a:solidFill>
                  <a:schemeClr val="tx1"/>
                </a:solidFill>
                <a:latin typeface="Arial" panose="020B0604020202020204" pitchFamily="34" charset="0"/>
                <a:ea typeface="Arial" panose="020B0604020202020204" pitchFamily="34" charset="0"/>
              </a:endParaRPr>
            </a:p>
          </p:txBody>
        </p:sp>
        <p:grpSp>
          <p:nvGrpSpPr>
            <p:cNvPr id="15374" name="Group 5"/>
            <p:cNvGrpSpPr/>
            <p:nvPr/>
          </p:nvGrpSpPr>
          <p:grpSpPr>
            <a:xfrm>
              <a:off x="2517" y="3225"/>
              <a:ext cx="2340" cy="1800"/>
              <a:chOff x="2517" y="2880"/>
              <a:chExt cx="2340" cy="1800"/>
            </a:xfrm>
          </p:grpSpPr>
          <p:sp>
            <p:nvSpPr>
              <p:cNvPr id="15386" name="Oval 6"/>
              <p:cNvSpPr/>
              <p:nvPr/>
            </p:nvSpPr>
            <p:spPr>
              <a:xfrm>
                <a:off x="2517" y="2880"/>
                <a:ext cx="2340" cy="1800"/>
              </a:xfrm>
              <a:prstGeom prst="ellipse">
                <a:avLst/>
              </a:prstGeom>
              <a:solidFill>
                <a:srgbClr val="FFFF00"/>
              </a:solidFill>
              <a:ln w="9525" cap="flat" cmpd="sng">
                <a:solidFill>
                  <a:srgbClr val="00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87" name="Text Box 7"/>
              <p:cNvSpPr txBox="1"/>
              <p:nvPr/>
            </p:nvSpPr>
            <p:spPr>
              <a:xfrm>
                <a:off x="2877" y="3420"/>
                <a:ext cx="1920" cy="720"/>
              </a:xfrm>
              <a:prstGeom prst="rect">
                <a:avLst/>
              </a:prstGeom>
              <a:solidFill>
                <a:srgbClr val="FFFF00"/>
              </a:solidFill>
              <a:ln w="9525">
                <a:noFill/>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MANUSIA</a:t>
                </a:r>
                <a:endParaRPr lang="en-US" altLang="id-ID" sz="1900" dirty="0">
                  <a:solidFill>
                    <a:schemeClr val="tx1"/>
                  </a:solidFill>
                  <a:latin typeface="Arial" panose="020B0604020202020204" pitchFamily="34" charset="0"/>
                  <a:ea typeface="Arial" panose="020B0604020202020204" pitchFamily="34" charset="0"/>
                </a:endParaRPr>
              </a:p>
            </p:txBody>
          </p:sp>
        </p:grpSp>
        <p:grpSp>
          <p:nvGrpSpPr>
            <p:cNvPr id="15375" name="Group 8"/>
            <p:cNvGrpSpPr/>
            <p:nvPr/>
          </p:nvGrpSpPr>
          <p:grpSpPr>
            <a:xfrm>
              <a:off x="2517" y="6285"/>
              <a:ext cx="2660" cy="1800"/>
              <a:chOff x="2517" y="5940"/>
              <a:chExt cx="2660" cy="1800"/>
            </a:xfrm>
          </p:grpSpPr>
          <p:sp>
            <p:nvSpPr>
              <p:cNvPr id="15384" name="Oval 9"/>
              <p:cNvSpPr/>
              <p:nvPr/>
            </p:nvSpPr>
            <p:spPr>
              <a:xfrm>
                <a:off x="2517" y="5940"/>
                <a:ext cx="2520" cy="1800"/>
              </a:xfrm>
              <a:prstGeom prst="ellipse">
                <a:avLst/>
              </a:prstGeom>
              <a:solidFill>
                <a:srgbClr val="FF99CC"/>
              </a:solidFill>
              <a:ln w="9525" cap="flat" cmpd="sng">
                <a:solidFill>
                  <a:srgbClr val="00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85" name="Text Box 10"/>
              <p:cNvSpPr txBox="1"/>
              <p:nvPr/>
            </p:nvSpPr>
            <p:spPr>
              <a:xfrm>
                <a:off x="2697" y="6480"/>
                <a:ext cx="2480" cy="900"/>
              </a:xfrm>
              <a:prstGeom prst="rect">
                <a:avLst/>
              </a:prstGeom>
              <a:solidFill>
                <a:srgbClr val="FF99CC"/>
              </a:solidFill>
              <a:ln w="9525">
                <a:noFill/>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RESOURCES</a:t>
                </a:r>
                <a:endParaRPr lang="en-US" altLang="id-ID" sz="14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400" b="1" i="1" dirty="0">
                    <a:solidFill>
                      <a:schemeClr val="tx1"/>
                    </a:solidFill>
                    <a:latin typeface="Arial" panose="020B0604020202020204" pitchFamily="34" charset="0"/>
                    <a:cs typeface="Arial" panose="020B0604020202020204" pitchFamily="34" charset="0"/>
                  </a:rPr>
                  <a:t>limited</a:t>
                </a:r>
                <a:endParaRPr lang="en-US" altLang="id-ID" sz="1900" dirty="0">
                  <a:solidFill>
                    <a:schemeClr val="tx1"/>
                  </a:solidFill>
                  <a:latin typeface="Arial" panose="020B0604020202020204" pitchFamily="34" charset="0"/>
                  <a:ea typeface="Arial" panose="020B0604020202020204" pitchFamily="34" charset="0"/>
                </a:endParaRPr>
              </a:p>
            </p:txBody>
          </p:sp>
        </p:grpSp>
        <p:grpSp>
          <p:nvGrpSpPr>
            <p:cNvPr id="15376" name="Group 11"/>
            <p:cNvGrpSpPr/>
            <p:nvPr/>
          </p:nvGrpSpPr>
          <p:grpSpPr>
            <a:xfrm>
              <a:off x="2517" y="8805"/>
              <a:ext cx="2340" cy="1440"/>
              <a:chOff x="2517" y="7920"/>
              <a:chExt cx="2340" cy="1440"/>
            </a:xfrm>
          </p:grpSpPr>
          <p:sp>
            <p:nvSpPr>
              <p:cNvPr id="15382" name="Oval 12"/>
              <p:cNvSpPr/>
              <p:nvPr/>
            </p:nvSpPr>
            <p:spPr>
              <a:xfrm>
                <a:off x="2517" y="7920"/>
                <a:ext cx="2340" cy="1440"/>
              </a:xfrm>
              <a:prstGeom prst="ellipse">
                <a:avLst/>
              </a:prstGeom>
              <a:solidFill>
                <a:srgbClr val="FF6600"/>
              </a:solidFill>
              <a:ln w="9525" cap="flat" cmpd="sng">
                <a:solidFill>
                  <a:srgbClr val="00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83" name="Text Box 13"/>
              <p:cNvSpPr txBox="1"/>
              <p:nvPr/>
            </p:nvSpPr>
            <p:spPr>
              <a:xfrm>
                <a:off x="2697" y="8280"/>
                <a:ext cx="1980" cy="720"/>
              </a:xfrm>
              <a:prstGeom prst="rect">
                <a:avLst/>
              </a:prstGeom>
              <a:solidFill>
                <a:srgbClr val="FF6600"/>
              </a:solidFill>
              <a:ln w="9525">
                <a:noFill/>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SCARCITY</a:t>
                </a:r>
                <a:endParaRPr lang="en-US" altLang="id-ID" sz="1900" dirty="0">
                  <a:solidFill>
                    <a:schemeClr val="tx1"/>
                  </a:solidFill>
                  <a:latin typeface="Arial" panose="020B0604020202020204" pitchFamily="34" charset="0"/>
                  <a:ea typeface="Arial" panose="020B0604020202020204" pitchFamily="34" charset="0"/>
                </a:endParaRPr>
              </a:p>
            </p:txBody>
          </p:sp>
        </p:grpSp>
        <p:sp>
          <p:nvSpPr>
            <p:cNvPr id="15377" name="AutoShape 14"/>
            <p:cNvSpPr/>
            <p:nvPr/>
          </p:nvSpPr>
          <p:spPr>
            <a:xfrm>
              <a:off x="5037" y="3765"/>
              <a:ext cx="1260" cy="1260"/>
            </a:xfrm>
            <a:prstGeom prst="rightArrow">
              <a:avLst>
                <a:gd name="adj1" fmla="val 50000"/>
                <a:gd name="adj2" fmla="val 25000"/>
              </a:avLst>
            </a:prstGeom>
            <a:solidFill>
              <a:srgbClr val="000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78" name="AutoShape 15"/>
            <p:cNvSpPr/>
            <p:nvPr/>
          </p:nvSpPr>
          <p:spPr>
            <a:xfrm>
              <a:off x="3597" y="8085"/>
              <a:ext cx="1260" cy="900"/>
            </a:xfrm>
            <a:prstGeom prst="downArrow">
              <a:avLst>
                <a:gd name="adj1" fmla="val 50000"/>
                <a:gd name="adj2" fmla="val 25000"/>
              </a:avLst>
            </a:prstGeom>
            <a:solidFill>
              <a:srgbClr val="000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79" name="AutoShape 16"/>
            <p:cNvSpPr/>
            <p:nvPr/>
          </p:nvSpPr>
          <p:spPr>
            <a:xfrm rot="-6582235">
              <a:off x="6052" y="7610"/>
              <a:ext cx="1552" cy="5022"/>
            </a:xfrm>
            <a:prstGeom prst="curvedRightArrow">
              <a:avLst>
                <a:gd name="adj1" fmla="val 64716"/>
                <a:gd name="adj2" fmla="val 129432"/>
                <a:gd name="adj3" fmla="val 33333"/>
              </a:avLst>
            </a:prstGeom>
            <a:solidFill>
              <a:srgbClr val="000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80" name="AutoShape 17"/>
            <p:cNvSpPr/>
            <p:nvPr/>
          </p:nvSpPr>
          <p:spPr>
            <a:xfrm>
              <a:off x="3777" y="5025"/>
              <a:ext cx="1260" cy="1260"/>
            </a:xfrm>
            <a:prstGeom prst="upDownArrow">
              <a:avLst>
                <a:gd name="adj1" fmla="val 50000"/>
                <a:gd name="adj2" fmla="val 20000"/>
              </a:avLst>
            </a:prstGeom>
            <a:solidFill>
              <a:srgbClr val="000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15381" name="Text Box 18"/>
            <p:cNvSpPr txBox="1"/>
            <p:nvPr/>
          </p:nvSpPr>
          <p:spPr>
            <a:xfrm>
              <a:off x="4857" y="11340"/>
              <a:ext cx="3960" cy="540"/>
            </a:xfrm>
            <a:prstGeom prst="rect">
              <a:avLst/>
            </a:prstGeom>
            <a:solidFill>
              <a:srgbClr val="0000FF"/>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600" b="1" dirty="0">
                  <a:solidFill>
                    <a:schemeClr val="bg1"/>
                  </a:solidFill>
                  <a:latin typeface="Calibri" panose="020F0502020204030204" pitchFamily="34" charset="0"/>
                  <a:cs typeface="Arial" panose="020B0604020202020204" pitchFamily="34" charset="0"/>
                </a:rPr>
                <a:t>PENENTUAN PILIHAN</a:t>
              </a:r>
              <a:endParaRPr lang="en-US" altLang="id-ID" sz="1900" dirty="0">
                <a:solidFill>
                  <a:schemeClr val="bg1"/>
                </a:solidFill>
                <a:latin typeface="Arial" panose="020B0604020202020204" pitchFamily="34" charset="0"/>
                <a:ea typeface="Arial" panose="020B0604020202020204" pitchFamily="34" charset="0"/>
              </a:endParaRPr>
            </a:p>
          </p:txBody>
        </p:sp>
      </p:grpSp>
      <p:sp>
        <p:nvSpPr>
          <p:cNvPr id="66579" name="Rectangle 19"/>
          <p:cNvSpPr>
            <a:spLocks noChangeArrowheads="1"/>
          </p:cNvSpPr>
          <p:nvPr/>
        </p:nvSpPr>
        <p:spPr bwMode="auto">
          <a:xfrm>
            <a:off x="304800" y="381000"/>
            <a:ext cx="3498850" cy="738188"/>
          </a:xfrm>
          <a:prstGeom prst="rect">
            <a:avLst/>
          </a:prstGeom>
          <a:noFill/>
          <a:ln w="9525">
            <a:noFill/>
            <a:miter lim="800000"/>
          </a:ln>
          <a:effectLst/>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tab pos="457200" algn="l"/>
                <a:tab pos="571500" algn="l"/>
              </a:tabLst>
              <a:defRPr/>
            </a:pPr>
            <a:r>
              <a:rPr kumimoji="0" lang="en-US" sz="2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INRODUCTION</a:t>
            </a:r>
            <a:endParaRPr kumimoji="0" lang="en-US" sz="9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 pos="571500" algn="l"/>
              </a:tabLst>
              <a:defRPr/>
            </a:pPr>
            <a:r>
              <a:rPr kumimoji="0" lang="en-US" sz="1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KONSEP DASAR ILMU EKONOMI</a:t>
            </a:r>
            <a:endParaRPr kumimoji="0" lang="en-US" sz="19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366" name="Rectangle 20"/>
          <p:cNvSpPr/>
          <p:nvPr/>
        </p:nvSpPr>
        <p:spPr>
          <a:xfrm>
            <a:off x="457200" y="1752600"/>
            <a:ext cx="3581400" cy="2032000"/>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just">
              <a:spcBef>
                <a:spcPct val="0"/>
              </a:spcBef>
              <a:buClrTx/>
              <a:buSzTx/>
              <a:buFontTx/>
              <a:buNone/>
            </a:pPr>
            <a:r>
              <a:rPr lang="en-US" altLang="id-ID" sz="1800" b="1" dirty="0">
                <a:solidFill>
                  <a:schemeClr val="tx1"/>
                </a:solidFill>
                <a:latin typeface="Comic Sans MS" panose="030F0702030302020204" pitchFamily="66" charset="0"/>
                <a:cs typeface="Times New Roman" panose="02020603050405020304" pitchFamily="18" charset="0"/>
              </a:rPr>
              <a:t>Jadi ilmu ekonomi adalah ilmu yang mempelajari perilaku individu dan masyarakat dalam menentukan pilihan (alokasi) atas sumber daya yang langka dalam upaya meningkatkan kualitas hidupnya</a:t>
            </a:r>
            <a:endParaRPr lang="en-US" altLang="id-ID" sz="1800" dirty="0">
              <a:solidFill>
                <a:schemeClr val="tx1"/>
              </a:solidFill>
              <a:latin typeface="Arial" panose="020B0604020202020204" pitchFamily="34" charset="0"/>
              <a:ea typeface="Arial" panose="020B0604020202020204" pitchFamily="34" charset="0"/>
            </a:endParaRPr>
          </a:p>
        </p:txBody>
      </p:sp>
      <p:grpSp>
        <p:nvGrpSpPr>
          <p:cNvPr id="15367" name="Group 28"/>
          <p:cNvGrpSpPr/>
          <p:nvPr/>
        </p:nvGrpSpPr>
        <p:grpSpPr>
          <a:xfrm>
            <a:off x="609600" y="4953000"/>
            <a:ext cx="1676400" cy="1295400"/>
            <a:chOff x="800100" y="538163"/>
            <a:chExt cx="1371600" cy="1147762"/>
          </a:xfrm>
        </p:grpSpPr>
        <p:sp>
          <p:nvSpPr>
            <p:cNvPr id="15370" name="Text Box 22"/>
            <p:cNvSpPr txBox="1"/>
            <p:nvPr/>
          </p:nvSpPr>
          <p:spPr>
            <a:xfrm>
              <a:off x="1257300" y="771525"/>
              <a:ext cx="914400" cy="914400"/>
            </a:xfrm>
            <a:prstGeom prst="rect">
              <a:avLst/>
            </a:prstGeom>
            <a:solidFill>
              <a:srgbClr val="FFFF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1400" dirty="0">
                  <a:solidFill>
                    <a:schemeClr val="tx1"/>
                  </a:solidFill>
                  <a:latin typeface="Arial" panose="020B0604020202020204" pitchFamily="34" charset="0"/>
                  <a:cs typeface="Times New Roman" panose="02020603050405020304" pitchFamily="18" charset="0"/>
                </a:rPr>
                <a:t>Kuantitas</a:t>
              </a:r>
              <a:endParaRPr lang="en-US" altLang="id-ID" sz="900" dirty="0">
                <a:solidFill>
                  <a:schemeClr val="tx1"/>
                </a:solidFill>
                <a:latin typeface="Arial" panose="020B0604020202020204" pitchFamily="34" charset="0"/>
                <a:cs typeface="Arial" panose="020B0604020202020204" pitchFamily="34" charset="0"/>
              </a:endParaRPr>
            </a:p>
            <a:p>
              <a:pPr marL="0" lvl="0" indent="0">
                <a:spcBef>
                  <a:spcPct val="0"/>
                </a:spcBef>
                <a:buClrTx/>
                <a:buSzTx/>
                <a:buFontTx/>
                <a:buNone/>
              </a:pPr>
              <a:r>
                <a:rPr lang="en-US" altLang="id-ID" sz="1400" dirty="0">
                  <a:solidFill>
                    <a:schemeClr val="tx1"/>
                  </a:solidFill>
                  <a:latin typeface="Arial" panose="020B0604020202020204" pitchFamily="34" charset="0"/>
                  <a:cs typeface="Times New Roman" panose="02020603050405020304" pitchFamily="18" charset="0"/>
                </a:rPr>
                <a:t>Kualitas</a:t>
              </a:r>
              <a:endParaRPr lang="en-US" altLang="id-ID" sz="900" dirty="0">
                <a:solidFill>
                  <a:schemeClr val="tx1"/>
                </a:solidFill>
                <a:latin typeface="Arial" panose="020B0604020202020204" pitchFamily="34" charset="0"/>
                <a:cs typeface="Arial" panose="020B0604020202020204" pitchFamily="34" charset="0"/>
              </a:endParaRPr>
            </a:p>
            <a:p>
              <a:pPr marL="0" lvl="0" indent="0">
                <a:spcBef>
                  <a:spcPct val="0"/>
                </a:spcBef>
                <a:buClrTx/>
                <a:buSzTx/>
                <a:buFontTx/>
                <a:buNone/>
              </a:pPr>
              <a:r>
                <a:rPr lang="en-US" altLang="id-ID" sz="1400" dirty="0">
                  <a:solidFill>
                    <a:schemeClr val="tx1"/>
                  </a:solidFill>
                  <a:latin typeface="Arial" panose="020B0604020202020204" pitchFamily="34" charset="0"/>
                  <a:cs typeface="Times New Roman" panose="02020603050405020304" pitchFamily="18" charset="0"/>
                </a:rPr>
                <a:t>Tempat </a:t>
              </a:r>
              <a:endParaRPr lang="en-US" altLang="id-ID" sz="900" dirty="0">
                <a:solidFill>
                  <a:schemeClr val="tx1"/>
                </a:solidFill>
                <a:latin typeface="Arial" panose="020B0604020202020204" pitchFamily="34" charset="0"/>
                <a:cs typeface="Arial" panose="020B0604020202020204" pitchFamily="34" charset="0"/>
              </a:endParaRPr>
            </a:p>
            <a:p>
              <a:pPr marL="0" lvl="0" indent="0">
                <a:spcBef>
                  <a:spcPct val="0"/>
                </a:spcBef>
                <a:buClrTx/>
                <a:buSzTx/>
                <a:buFontTx/>
                <a:buNone/>
              </a:pPr>
              <a:r>
                <a:rPr lang="en-US" altLang="id-ID" sz="1400" dirty="0">
                  <a:solidFill>
                    <a:schemeClr val="tx1"/>
                  </a:solidFill>
                  <a:latin typeface="Arial" panose="020B0604020202020204" pitchFamily="34" charset="0"/>
                  <a:cs typeface="Times New Roman" panose="02020603050405020304" pitchFamily="18" charset="0"/>
                </a:rPr>
                <a:t>Waktu </a:t>
              </a:r>
              <a:endParaRPr lang="en-US" altLang="id-ID" sz="900" dirty="0">
                <a:solidFill>
                  <a:schemeClr val="tx1"/>
                </a:solidFill>
                <a:latin typeface="Arial" panose="020B0604020202020204" pitchFamily="34" charset="0"/>
                <a:cs typeface="Arial" panose="020B0604020202020204" pitchFamily="34" charset="0"/>
              </a:endParaRPr>
            </a:p>
            <a:p>
              <a:pPr marL="0" lvl="0" indent="0">
                <a:spcBef>
                  <a:spcPct val="0"/>
                </a:spcBef>
                <a:buClrTx/>
                <a:buSzTx/>
                <a:buFontTx/>
                <a:buNone/>
              </a:pPr>
              <a:endParaRPr lang="en-US" altLang="id-ID" sz="1900" dirty="0">
                <a:solidFill>
                  <a:schemeClr val="tx1"/>
                </a:solidFill>
                <a:latin typeface="Arial" panose="020B0604020202020204" pitchFamily="34" charset="0"/>
                <a:ea typeface="Arial" panose="020B0604020202020204" pitchFamily="34" charset="0"/>
              </a:endParaRPr>
            </a:p>
          </p:txBody>
        </p:sp>
        <p:sp>
          <p:nvSpPr>
            <p:cNvPr id="15371" name="AutoShape 21"/>
            <p:cNvSpPr/>
            <p:nvPr/>
          </p:nvSpPr>
          <p:spPr>
            <a:xfrm>
              <a:off x="800100" y="538163"/>
              <a:ext cx="228600" cy="800100"/>
            </a:xfrm>
            <a:prstGeom prst="curvedRightArrow">
              <a:avLst>
                <a:gd name="adj1" fmla="val 70000"/>
                <a:gd name="adj2" fmla="val 140000"/>
                <a:gd name="adj3" fmla="val 33333"/>
              </a:avLst>
            </a:prstGeom>
            <a:solidFill>
              <a:srgbClr val="FF66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grpSp>
      <p:sp>
        <p:nvSpPr>
          <p:cNvPr id="15368" name="Rectangle 23"/>
          <p:cNvSpPr/>
          <p:nvPr/>
        </p:nvSpPr>
        <p:spPr>
          <a:xfrm>
            <a:off x="533400" y="4114800"/>
            <a:ext cx="2667000" cy="1062038"/>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ct val="0"/>
              </a:spcBef>
              <a:buClrTx/>
              <a:buSzTx/>
              <a:buFontTx/>
              <a:buNone/>
              <a:tabLst>
                <a:tab pos="457200" algn="l"/>
              </a:tabLst>
            </a:pPr>
            <a:r>
              <a:rPr lang="en-US" altLang="id-ID" sz="1400" dirty="0">
                <a:solidFill>
                  <a:schemeClr val="tx1"/>
                </a:solidFill>
                <a:latin typeface="Arial" panose="020B0604020202020204" pitchFamily="34" charset="0"/>
                <a:cs typeface="Times New Roman" panose="02020603050405020304" pitchFamily="18" charset="0"/>
              </a:rPr>
              <a:t>Ilmu ekonomi  adalah :</a:t>
            </a:r>
            <a:endParaRPr lang="en-US" altLang="id-ID" sz="900" dirty="0">
              <a:solidFill>
                <a:schemeClr val="tx1"/>
              </a:solidFill>
              <a:latin typeface="Arial" panose="020B0604020202020204" pitchFamily="34" charset="0"/>
              <a:cs typeface="Arial" panose="020B0604020202020204" pitchFamily="34" charset="0"/>
            </a:endParaRPr>
          </a:p>
          <a:p>
            <a:pPr marL="0" lvl="0" indent="0" defTabSz="914400">
              <a:spcBef>
                <a:spcPct val="0"/>
              </a:spcBef>
              <a:buClrTx/>
              <a:buSzTx/>
              <a:buFontTx/>
              <a:buNone/>
              <a:tabLst>
                <a:tab pos="457200" algn="l"/>
              </a:tabLst>
            </a:pPr>
            <a:r>
              <a:rPr lang="en-US" altLang="id-ID" sz="1400" dirty="0">
                <a:solidFill>
                  <a:schemeClr val="tx1"/>
                </a:solidFill>
                <a:latin typeface="Arial" panose="020B0604020202020204" pitchFamily="34" charset="0"/>
                <a:cs typeface="Times New Roman" panose="02020603050405020304" pitchFamily="18" charset="0"/>
              </a:rPr>
              <a:t>Berkaitan dengan </a:t>
            </a:r>
            <a:endParaRPr lang="en-US" altLang="id-ID" sz="900" dirty="0">
              <a:solidFill>
                <a:schemeClr val="tx1"/>
              </a:solidFill>
              <a:latin typeface="Arial" panose="020B0604020202020204" pitchFamily="34" charset="0"/>
              <a:cs typeface="Arial" panose="020B0604020202020204" pitchFamily="34" charset="0"/>
            </a:endParaRPr>
          </a:p>
          <a:p>
            <a:pPr marL="0" lvl="0" indent="0" defTabSz="914400">
              <a:spcBef>
                <a:spcPct val="0"/>
              </a:spcBef>
              <a:buClrTx/>
              <a:buSzTx/>
              <a:buFontTx/>
              <a:buChar char="•"/>
              <a:tabLst>
                <a:tab pos="457200" algn="l"/>
              </a:tabLst>
            </a:pPr>
            <a:r>
              <a:rPr lang="en-US" altLang="id-ID" sz="1600" dirty="0">
                <a:solidFill>
                  <a:schemeClr val="tx1"/>
                </a:solidFill>
                <a:latin typeface="Arial" panose="020B0604020202020204" pitchFamily="34" charset="0"/>
                <a:cs typeface="Times New Roman" panose="02020603050405020304" pitchFamily="18" charset="0"/>
              </a:rPr>
              <a:t>Kelangkaan (scarcity)</a:t>
            </a:r>
            <a:endParaRPr lang="en-US" altLang="id-ID" sz="900" dirty="0">
              <a:solidFill>
                <a:schemeClr val="tx1"/>
              </a:solidFill>
              <a:latin typeface="Arial" panose="020B0604020202020204" pitchFamily="34" charset="0"/>
              <a:cs typeface="Arial" panose="020B0604020202020204" pitchFamily="34" charset="0"/>
            </a:endParaRPr>
          </a:p>
          <a:p>
            <a:pPr marL="0" lvl="0" indent="0" defTabSz="914400">
              <a:spcBef>
                <a:spcPct val="0"/>
              </a:spcBef>
              <a:buClrTx/>
              <a:buSzTx/>
              <a:buFontTx/>
              <a:buNone/>
              <a:tabLst>
                <a:tab pos="457200" algn="l"/>
              </a:tabLst>
            </a:pPr>
            <a:endParaRPr lang="en-US" altLang="id-ID" sz="1900" dirty="0">
              <a:solidFill>
                <a:schemeClr val="tx1"/>
              </a:solidFill>
              <a:latin typeface="Arial" panose="020B0604020202020204" pitchFamily="34" charset="0"/>
              <a:ea typeface="Arial" panose="020B0604020202020204" pitchFamily="34" charset="0"/>
            </a:endParaRPr>
          </a:p>
        </p:txBody>
      </p:sp>
      <p:sp>
        <p:nvSpPr>
          <p:cNvPr id="15369" name="Rectangle 24"/>
          <p:cNvSpPr/>
          <p:nvPr/>
        </p:nvSpPr>
        <p:spPr>
          <a:xfrm>
            <a:off x="0" y="457200"/>
            <a:ext cx="9144000" cy="0"/>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2" name="Rectangle 2"/>
          <p:cNvSpPr>
            <a:spLocks noGrp="1" noChangeArrowheads="1"/>
          </p:cNvSpPr>
          <p:nvPr>
            <p:ph type="title"/>
          </p:nvPr>
        </p:nvSpPr>
        <p:spPr>
          <a:xfrm>
            <a:off x="228600" y="762000"/>
            <a:ext cx="4876800" cy="838200"/>
          </a:xfrm>
        </p:spPr>
        <p:txBody>
          <a:bodyPr vert="horz"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34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Faktor</a:t>
            </a:r>
            <a:r>
              <a:rPr kumimoji="0" lang="en-US" sz="34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 </a:t>
            </a:r>
            <a:r>
              <a:rPr kumimoji="0" lang="en-US" sz="34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Penggerak</a:t>
            </a:r>
            <a:r>
              <a:rPr kumimoji="0" lang="en-US" sz="34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 </a:t>
            </a:r>
            <a:br>
              <a:rPr kumimoji="0" lang="en-US" sz="34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br>
            <a:r>
              <a:rPr kumimoji="0" lang="en-US" sz="34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Kegiatan</a:t>
            </a:r>
            <a:r>
              <a:rPr kumimoji="0" lang="en-US" sz="34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 </a:t>
            </a:r>
            <a:r>
              <a:rPr kumimoji="0" lang="en-US" sz="34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Ekonomi</a:t>
            </a:r>
            <a:endParaRPr kumimoji="0" lang="en-US" sz="34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endParaRPr>
          </a:p>
        </p:txBody>
      </p:sp>
      <p:sp>
        <p:nvSpPr>
          <p:cNvPr id="16387" name="Rectangle 3"/>
          <p:cNvSpPr>
            <a:spLocks noGrp="1"/>
          </p:cNvSpPr>
          <p:nvPr>
            <p:ph idx="1"/>
          </p:nvPr>
        </p:nvSpPr>
        <p:spPr>
          <a:xfrm>
            <a:off x="457200" y="2438400"/>
            <a:ext cx="8305800" cy="3246438"/>
          </a:xfrm>
          <a:ln/>
        </p:spPr>
        <p:txBody>
          <a:bodyPr vert="horz" wrap="square" lIns="91440" tIns="45720" rIns="91440" bIns="45720" anchor="t" anchorCtr="0"/>
          <a:p>
            <a:pPr eaLnBrk="1" hangingPunct="1">
              <a:buClr>
                <a:schemeClr val="tx1"/>
              </a:buClr>
              <a:buFont typeface="Wingdings" panose="05000000000000000000" pitchFamily="2" charset="2"/>
              <a:buChar char="q"/>
            </a:pPr>
            <a:r>
              <a:rPr lang="en-US" altLang="id-ID" sz="2800" dirty="0">
                <a:latin typeface="Tahoma" panose="020B0604030504040204" pitchFamily="34" charset="0"/>
              </a:rPr>
              <a:t>Kebutuhan Ekonomi, sifatnya tidak terbatas</a:t>
            </a:r>
            <a:endParaRPr lang="en-US" altLang="id-ID" sz="2800" dirty="0">
              <a:latin typeface="Tahoma" panose="020B0604030504040204" pitchFamily="34" charset="0"/>
            </a:endParaRPr>
          </a:p>
          <a:p>
            <a:pPr eaLnBrk="1" hangingPunct="1">
              <a:buClr>
                <a:schemeClr val="tx1"/>
              </a:buClr>
              <a:buFont typeface="Wingdings" panose="05000000000000000000" pitchFamily="2" charset="2"/>
              <a:buChar char="q"/>
            </a:pPr>
            <a:r>
              <a:rPr lang="en-US" altLang="id-ID" sz="2800" dirty="0">
                <a:latin typeface="Tahoma" panose="020B0604030504040204" pitchFamily="34" charset="0"/>
              </a:rPr>
              <a:t>Kelangkaan </a:t>
            </a:r>
            <a:r>
              <a:rPr lang="en-US" altLang="id-ID" sz="2800" i="1" dirty="0">
                <a:latin typeface="Tahoma" panose="020B0604030504040204" pitchFamily="34" charset="0"/>
              </a:rPr>
              <a:t>(Scarcity),</a:t>
            </a:r>
            <a:r>
              <a:rPr lang="en-US" altLang="id-ID" sz="2800" dirty="0">
                <a:latin typeface="Tahoma" panose="020B0604030504040204" pitchFamily="34" charset="0"/>
              </a:rPr>
              <a:t> ketersediaannya terbatas</a:t>
            </a:r>
            <a:endParaRPr lang="en-US" altLang="id-ID" sz="2800" dirty="0">
              <a:latin typeface="Tahoma" panose="020B0604030504040204" pitchFamily="34" charset="0"/>
            </a:endParaRPr>
          </a:p>
          <a:p>
            <a:pPr eaLnBrk="1" hangingPunct="1">
              <a:buClr>
                <a:schemeClr val="tx1"/>
              </a:buClr>
              <a:buFont typeface="Wingdings" panose="05000000000000000000" pitchFamily="2" charset="2"/>
              <a:buChar char="q"/>
            </a:pPr>
            <a:r>
              <a:rPr lang="en-US" altLang="id-ID" sz="2800" dirty="0">
                <a:latin typeface="Tahoma" panose="020B0604030504040204" pitchFamily="34" charset="0"/>
              </a:rPr>
              <a:t>Pilihan (Alternatif)/ </a:t>
            </a:r>
            <a:r>
              <a:rPr lang="en-US" altLang="id-ID" sz="2800" i="1" dirty="0">
                <a:latin typeface="Tahoma" panose="020B0604030504040204" pitchFamily="34" charset="0"/>
              </a:rPr>
              <a:t>Opportunity cost</a:t>
            </a:r>
            <a:r>
              <a:rPr lang="en-US" altLang="id-ID" sz="2800" dirty="0">
                <a:latin typeface="Tahoma" panose="020B0604030504040204" pitchFamily="34" charset="0"/>
              </a:rPr>
              <a:t>, penggunaan sumberdaya untuk tujuan tertentu</a:t>
            </a:r>
            <a:endParaRPr lang="en-US" altLang="id-ID" sz="2800" dirty="0">
              <a:latin typeface="Tahoma" panose="020B0604030504040204" pitchFamily="34" charset="0"/>
            </a:endParaRPr>
          </a:p>
          <a:p>
            <a:pPr eaLnBrk="1" hangingPunct="1">
              <a:buClr>
                <a:schemeClr val="tx1"/>
              </a:buClr>
              <a:buFont typeface="Wingdings" panose="05000000000000000000" pitchFamily="2" charset="2"/>
              <a:buChar char="q"/>
            </a:pPr>
            <a:r>
              <a:rPr lang="en-US" altLang="id-ID" sz="2800" dirty="0">
                <a:latin typeface="Tahoma" panose="020B0604030504040204" pitchFamily="34" charset="0"/>
              </a:rPr>
              <a:t>Konsep Ekonomi, dibedakan antara kebutuhan </a:t>
            </a:r>
            <a:r>
              <a:rPr lang="en-US" altLang="id-ID" sz="2800" i="1" dirty="0">
                <a:latin typeface="Tahoma" panose="020B0604030504040204" pitchFamily="34" charset="0"/>
              </a:rPr>
              <a:t>(need)</a:t>
            </a:r>
            <a:r>
              <a:rPr lang="en-US" altLang="id-ID" sz="2800" dirty="0">
                <a:latin typeface="Tahoma" panose="020B0604030504040204" pitchFamily="34" charset="0"/>
              </a:rPr>
              <a:t> dan Keinginan </a:t>
            </a:r>
            <a:r>
              <a:rPr lang="en-US" altLang="id-ID" sz="2800" i="1" dirty="0">
                <a:latin typeface="Tahoma" panose="020B0604030504040204" pitchFamily="34" charset="0"/>
              </a:rPr>
              <a:t>(want)</a:t>
            </a:r>
            <a:endParaRPr lang="en-US" altLang="id-ID" sz="2800" dirty="0">
              <a:latin typeface="Tahoma" panose="020B0604030504040204" pitchFamily="34" charset="0"/>
            </a:endParaRPr>
          </a:p>
        </p:txBody>
      </p:sp>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6389" name="Slide Number Placeholder 4"/>
          <p:cNvSpPr txBox="1">
            <a:spLocks noGrp="1"/>
          </p:cNvSpPr>
          <p:nvPr>
            <p:ph type="sldNum" sz="quarter" idx="4"/>
          </p:nvPr>
        </p:nvSpPr>
        <p:spPr>
          <a:xfrm>
            <a:off x="6705600" y="6096000"/>
            <a:ext cx="2130425" cy="533400"/>
          </a:xfrm>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600" kern="1200" dirty="0">
                <a:solidFill>
                  <a:srgbClr val="D38E27"/>
                </a:solidFill>
                <a:latin typeface="Garamond" panose="02020404030301010803" pitchFamily="18" charset="0"/>
                <a:ea typeface="+mn-ea"/>
                <a:cs typeface="Arial" panose="020B0604020202020204" pitchFamily="34" charset="0"/>
              </a:rPr>
              <a:t>Halaman </a:t>
            </a:r>
            <a:fld id="{9A0DB2DC-4C9A-4742-B13C-FB6460FD3503}" type="slidenum">
              <a:rPr lang="en-US" altLang="en-US" sz="1600" kern="1200" dirty="0">
                <a:solidFill>
                  <a:srgbClr val="D38E27"/>
                </a:solidFill>
                <a:latin typeface="Garamond" panose="02020404030301010803" pitchFamily="18" charset="0"/>
                <a:ea typeface="+mn-ea"/>
                <a:cs typeface="Arial" panose="020B0604020202020204" pitchFamily="34" charset="0"/>
              </a:rPr>
            </a:fld>
            <a:endParaRPr lang="en-US" altLang="en-US" sz="1600" kern="1200" dirty="0">
              <a:solidFill>
                <a:srgbClr val="D38E27"/>
              </a:solidFill>
              <a:latin typeface="Garamond" panose="02020404030301010803" pitchFamily="18" charset="0"/>
              <a:ea typeface="Arial" panose="020B0604020202020204" pitchFamily="34" charset="0"/>
              <a:cs typeface="Arial" panose="020B0604020202020204" pitchFamily="34" charset="0"/>
            </a:endParaRPr>
          </a:p>
        </p:txBody>
      </p:sp>
      <p:pic>
        <p:nvPicPr>
          <p:cNvPr id="16390" name="Picture 18" descr="http://1.bp.blogspot.com/_QK3IyE-AqEU/SRVJvDwxk1I/AAAAAAAAIFY/t56SAe13Yfs/s400/proyek1.JPG"/>
          <p:cNvPicPr>
            <a:picLocks noChangeAspect="1"/>
          </p:cNvPicPr>
          <p:nvPr/>
        </p:nvPicPr>
        <p:blipFill>
          <a:blip r:embed="rId1"/>
          <a:stretch>
            <a:fillRect/>
          </a:stretch>
        </p:blipFill>
        <p:spPr>
          <a:xfrm>
            <a:off x="6629400" y="457200"/>
            <a:ext cx="2228850" cy="1944688"/>
          </a:xfrm>
          <a:prstGeom prst="rect">
            <a:avLst/>
          </a:prstGeom>
          <a:noFill/>
          <a:ln w="9525">
            <a:no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6" name="Rectangle 2"/>
          <p:cNvSpPr>
            <a:spLocks noGrp="1" noChangeArrowheads="1"/>
          </p:cNvSpPr>
          <p:nvPr>
            <p:ph type="title"/>
          </p:nvPr>
        </p:nvSpPr>
        <p:spPr>
          <a:xfrm>
            <a:off x="304800" y="914400"/>
            <a:ext cx="6248400" cy="838200"/>
          </a:xfr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Definisi</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Ilmu</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rPr>
              <a:t>Ekonomi</a:t>
            </a:r>
            <a:endPar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Tahoma" panose="020B0604030504040204" pitchFamily="34" charset="0"/>
              <a:ea typeface="+mj-ea"/>
              <a:cs typeface="+mj-cs"/>
            </a:endParaRPr>
          </a:p>
        </p:txBody>
      </p:sp>
      <p:sp>
        <p:nvSpPr>
          <p:cNvPr id="17411" name="Rectangle 3"/>
          <p:cNvSpPr>
            <a:spLocks noGrp="1"/>
          </p:cNvSpPr>
          <p:nvPr>
            <p:ph idx="1"/>
          </p:nvPr>
        </p:nvSpPr>
        <p:spPr>
          <a:xfrm>
            <a:off x="457200" y="1981200"/>
            <a:ext cx="7924800" cy="3475038"/>
          </a:xfrm>
          <a:ln/>
        </p:spPr>
        <p:txBody>
          <a:bodyPr vert="horz" wrap="square" lIns="91440" tIns="45720" rIns="91440" bIns="45720" anchor="t" anchorCtr="0"/>
          <a:p>
            <a:pPr eaLnBrk="1" hangingPunct="1">
              <a:lnSpc>
                <a:spcPct val="90000"/>
              </a:lnSpc>
              <a:buClr>
                <a:schemeClr val="tx1"/>
              </a:buClr>
              <a:buFont typeface="Wingdings" panose="05000000000000000000" pitchFamily="2" charset="2"/>
              <a:buChar char="q"/>
            </a:pPr>
            <a:r>
              <a:rPr lang="en-US" altLang="id-ID" sz="2100" dirty="0">
                <a:latin typeface="Tahoma" panose="020B0604030504040204" pitchFamily="34" charset="0"/>
              </a:rPr>
              <a:t>Ilmu Ekonomi sangat penting bagi manusia untuk mengelola sumberdaya yang sifatnya terbatas agar dapat digunakan secara efisien. (Samuelson dan Nordhaus, 1998)</a:t>
            </a:r>
            <a:endParaRPr lang="en-US" altLang="id-ID" sz="2100" dirty="0">
              <a:latin typeface="Tahoma" panose="020B0604030504040204" pitchFamily="34" charset="0"/>
            </a:endParaRPr>
          </a:p>
          <a:p>
            <a:pPr eaLnBrk="1" hangingPunct="1">
              <a:lnSpc>
                <a:spcPct val="90000"/>
              </a:lnSpc>
              <a:buClr>
                <a:schemeClr val="tx1"/>
              </a:buClr>
              <a:buFont typeface="Wingdings" panose="05000000000000000000" pitchFamily="2" charset="2"/>
              <a:buChar char="q"/>
            </a:pPr>
            <a:r>
              <a:rPr lang="en-US" altLang="id-ID" sz="2100" dirty="0">
                <a:latin typeface="Tahoma" panose="020B0604030504040204" pitchFamily="34" charset="0"/>
              </a:rPr>
              <a:t>Dikelompokkan dalam; Ilmu Ekonomi Mikro dan Ilmu Ekonomi Makro</a:t>
            </a:r>
            <a:endParaRPr lang="en-US" altLang="id-ID" sz="2100" dirty="0">
              <a:latin typeface="Tahoma" panose="020B0604030504040204" pitchFamily="34" charset="0"/>
            </a:endParaRPr>
          </a:p>
          <a:p>
            <a:pPr eaLnBrk="1" hangingPunct="1">
              <a:lnSpc>
                <a:spcPct val="90000"/>
              </a:lnSpc>
              <a:buClr>
                <a:schemeClr val="tx1"/>
              </a:buClr>
              <a:buFont typeface="Wingdings" panose="05000000000000000000" pitchFamily="2" charset="2"/>
              <a:buChar char="q"/>
            </a:pPr>
            <a:r>
              <a:rPr lang="en-US" altLang="id-ID" sz="2100" dirty="0">
                <a:latin typeface="Tahoma" panose="020B0604030504040204" pitchFamily="34" charset="0"/>
              </a:rPr>
              <a:t>Ekonomi Mikro (teori harga): menitikberatkan pada perilaku ekonomi individu rumah tangga, perusahaan dan pasar, dalam mengelola sumberdaya ekonomi secara efisien</a:t>
            </a:r>
            <a:endParaRPr lang="en-US" altLang="id-ID" sz="2100" dirty="0">
              <a:latin typeface="Tahoma" panose="020B0604030504040204" pitchFamily="34" charset="0"/>
            </a:endParaRPr>
          </a:p>
          <a:p>
            <a:pPr eaLnBrk="1" hangingPunct="1">
              <a:lnSpc>
                <a:spcPct val="90000"/>
              </a:lnSpc>
              <a:buClr>
                <a:schemeClr val="tx1"/>
              </a:buClr>
              <a:buFont typeface="Wingdings" panose="05000000000000000000" pitchFamily="2" charset="2"/>
              <a:buChar char="q"/>
            </a:pPr>
            <a:r>
              <a:rPr lang="en-US" altLang="id-ID" sz="2100" dirty="0">
                <a:latin typeface="Tahoma" panose="020B0604030504040204" pitchFamily="34" charset="0"/>
              </a:rPr>
              <a:t>Ekonomi Makro: menitikberatkan pembahasan tentang perekonomian secara keseluruhan </a:t>
            </a:r>
            <a:r>
              <a:rPr lang="en-US" altLang="id-ID" sz="2100" i="1" dirty="0">
                <a:latin typeface="Tahoma" panose="020B0604030504040204" pitchFamily="34" charset="0"/>
              </a:rPr>
              <a:t>(agregatif), </a:t>
            </a:r>
            <a:r>
              <a:rPr lang="en-US" altLang="id-ID" sz="2100" dirty="0">
                <a:latin typeface="Tahoma" panose="020B0604030504040204" pitchFamily="34" charset="0"/>
              </a:rPr>
              <a:t>pengangguran, inflasi, pertumbuhan ekonomi dan perdagangan internasional</a:t>
            </a:r>
            <a:endParaRPr lang="en-US" altLang="id-ID" sz="2100" dirty="0">
              <a:latin typeface="Tahoma" panose="020B0604030504040204" pitchFamily="34" charset="0"/>
            </a:endParaRPr>
          </a:p>
          <a:p>
            <a:pPr eaLnBrk="1" hangingPunct="1">
              <a:lnSpc>
                <a:spcPct val="90000"/>
              </a:lnSpc>
              <a:buFont typeface="Wingdings 2" panose="05020102010507070707" pitchFamily="18" charset="2"/>
              <a:buChar char=""/>
            </a:pPr>
            <a:endParaRPr lang="en-US" altLang="id-ID" sz="2100" dirty="0">
              <a:latin typeface="Tahoma" panose="020B0604030504040204" pitchFamily="34" charset="0"/>
            </a:endParaRPr>
          </a:p>
        </p:txBody>
      </p:sp>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7413"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600" kern="1200" dirty="0">
                <a:solidFill>
                  <a:srgbClr val="D38E27"/>
                </a:solidFill>
                <a:latin typeface="Garamond" panose="02020404030301010803" pitchFamily="18" charset="0"/>
                <a:ea typeface="+mn-ea"/>
                <a:cs typeface="Arial" panose="020B0604020202020204" pitchFamily="34" charset="0"/>
              </a:rPr>
              <a:t>Halaman </a:t>
            </a:r>
            <a:fld id="{9A0DB2DC-4C9A-4742-B13C-FB6460FD3503}" type="slidenum">
              <a:rPr lang="en-US" altLang="en-US" sz="1600" kern="1200" dirty="0">
                <a:solidFill>
                  <a:srgbClr val="D38E27"/>
                </a:solidFill>
                <a:latin typeface="Garamond" panose="02020404030301010803" pitchFamily="18" charset="0"/>
                <a:ea typeface="+mn-ea"/>
                <a:cs typeface="Arial" panose="020B0604020202020204" pitchFamily="34" charset="0"/>
              </a:rPr>
            </a:fld>
            <a:endParaRPr lang="en-US" altLang="en-US" sz="1600" kern="1200" dirty="0">
              <a:solidFill>
                <a:srgbClr val="D38E27"/>
              </a:solidFill>
              <a:latin typeface="Garamond" panose="02020404030301010803" pitchFamily="18" charset="0"/>
              <a:ea typeface="Arial" panose="020B0604020202020204" pitchFamily="34" charset="0"/>
              <a:cs typeface="Arial" panose="020B0604020202020204" pitchFamily="34" charset="0"/>
            </a:endParaRPr>
          </a:p>
        </p:txBody>
      </p:sp>
      <p:pic>
        <p:nvPicPr>
          <p:cNvPr id="17414" name="Picture 22" descr="http://t0.gstatic.com/images?q=tbn:ANd9GcRSAJfUCOb05oLvguF5yHbcjBY94g9pKXVLjqcMtPqXYaOW_P834O5FUPTlag"/>
          <p:cNvPicPr>
            <a:picLocks noChangeAspect="1"/>
          </p:cNvPicPr>
          <p:nvPr/>
        </p:nvPicPr>
        <p:blipFill>
          <a:blip r:embed="rId1"/>
          <a:stretch>
            <a:fillRect/>
          </a:stretch>
        </p:blipFill>
        <p:spPr>
          <a:xfrm>
            <a:off x="7620000" y="152400"/>
            <a:ext cx="1371600" cy="1768475"/>
          </a:xfrm>
          <a:prstGeom prst="rect">
            <a:avLst/>
          </a:prstGeom>
          <a:noFill/>
          <a:ln w="9525">
            <a:no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8435"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pic>
        <p:nvPicPr>
          <p:cNvPr id="18436" name="Picture 2"/>
          <p:cNvPicPr>
            <a:picLocks noChangeAspect="1"/>
          </p:cNvPicPr>
          <p:nvPr/>
        </p:nvPicPr>
        <p:blipFill>
          <a:blip r:embed="rId1"/>
          <a:stretch>
            <a:fillRect/>
          </a:stretch>
        </p:blipFill>
        <p:spPr>
          <a:xfrm>
            <a:off x="685800" y="1219200"/>
            <a:ext cx="6172200" cy="5065713"/>
          </a:xfrm>
          <a:prstGeom prst="rect">
            <a:avLst/>
          </a:prstGeom>
          <a:noFill/>
          <a:ln w="9525">
            <a:noFill/>
          </a:ln>
        </p:spPr>
      </p:pic>
      <p:pic>
        <p:nvPicPr>
          <p:cNvPr id="18437" name="Picture 5"/>
          <p:cNvPicPr>
            <a:picLocks noChangeAspect="1"/>
          </p:cNvPicPr>
          <p:nvPr/>
        </p:nvPicPr>
        <p:blipFill>
          <a:blip r:embed="rId2"/>
          <a:stretch>
            <a:fillRect/>
          </a:stretch>
        </p:blipFill>
        <p:spPr>
          <a:xfrm>
            <a:off x="7162800" y="1295400"/>
            <a:ext cx="1687513" cy="2057400"/>
          </a:xfrm>
          <a:prstGeom prst="rect">
            <a:avLst/>
          </a:prstGeom>
          <a:noFill/>
          <a:ln w="9525">
            <a:noFill/>
          </a:ln>
        </p:spPr>
      </p:pic>
      <p:pic>
        <p:nvPicPr>
          <p:cNvPr id="18438" name="Picture 6"/>
          <p:cNvPicPr>
            <a:picLocks noChangeAspect="1"/>
          </p:cNvPicPr>
          <p:nvPr/>
        </p:nvPicPr>
        <p:blipFill>
          <a:blip r:embed="rId3"/>
          <a:stretch>
            <a:fillRect/>
          </a:stretch>
        </p:blipFill>
        <p:spPr>
          <a:xfrm>
            <a:off x="7239000" y="4038600"/>
            <a:ext cx="1608138" cy="2209800"/>
          </a:xfrm>
          <a:prstGeom prst="rect">
            <a:avLst/>
          </a:prstGeom>
          <a:noFill/>
          <a:ln w="9525">
            <a:noFill/>
          </a:ln>
        </p:spPr>
      </p:pic>
      <p:cxnSp>
        <p:nvCxnSpPr>
          <p:cNvPr id="10" name="Straight Arrow Connector 9"/>
          <p:cNvCxnSpPr/>
          <p:nvPr/>
        </p:nvCxnSpPr>
        <p:spPr>
          <a:xfrm rot="10800000">
            <a:off x="4572000" y="4267200"/>
            <a:ext cx="2971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3505200" y="2438400"/>
            <a:ext cx="3886200" cy="1539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3400" y="609600"/>
            <a:ext cx="4592638" cy="523875"/>
          </a:xfrm>
          <a:prstGeom prst="rect">
            <a:avLst/>
          </a:prstGeom>
        </p:spPr>
        <p:txBody>
          <a:bodyPr wrap="none">
            <a:spAutoFit/>
          </a:bodyPr>
          <a:lstStyle/>
          <a:p>
            <a:pPr marL="57150" marR="0" lvl="1" indent="0" algn="l" defTabSz="914400" rtl="0" eaLnBrk="0" fontAlgn="base" latinLnBrk="0" hangingPunct="0">
              <a:lnSpc>
                <a:spcPct val="100000"/>
              </a:lnSpc>
              <a:spcBef>
                <a:spcPct val="0"/>
              </a:spcBef>
              <a:spcAft>
                <a:spcPct val="0"/>
              </a:spcAft>
              <a:buClrTx/>
              <a:buSzTx/>
              <a:buFontTx/>
              <a:buNone/>
              <a:tabLst>
                <a:tab pos="828675" algn="l"/>
              </a:tabLst>
              <a:defRPr/>
            </a:pPr>
            <a:r>
              <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MAZHAB ILMU EKONOMI</a:t>
            </a:r>
            <a:endParaRPr kumimoji="0" lang="en-US" sz="28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19459"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84993" name="Rectangle 1"/>
          <p:cNvSpPr>
            <a:spLocks noChangeArrowheads="1"/>
          </p:cNvSpPr>
          <p:nvPr/>
        </p:nvSpPr>
        <p:spPr bwMode="auto">
          <a:xfrm>
            <a:off x="533400" y="1371600"/>
            <a:ext cx="8229600" cy="4800600"/>
          </a:xfrm>
          <a:prstGeom prst="rect">
            <a:avLst/>
          </a:prstGeom>
          <a:noFill/>
          <a:ln w="9525">
            <a:no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Apa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harus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berapa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banyak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(WHAT)</a:t>
            </a:r>
            <a:endPar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Bagaimana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memproduksinya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(WHY)</a:t>
            </a:r>
            <a:endPar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Untuk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siapa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(FOR WHOM)</a:t>
            </a:r>
            <a:endPar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Dimana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(WHERE)</a:t>
            </a:r>
            <a:endParaRPr kumimoji="0" lang="en-US" sz="1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8675" algn="l"/>
              </a:tabLst>
              <a:defRPr/>
            </a:pPr>
            <a:endParaRPr kumimoji="0" lang="en-US" sz="1800" b="0" i="0" u="sng"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8675" algn="l"/>
              </a:tabLst>
              <a:defRPr/>
            </a:pP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Kegiatan</a:t>
            </a:r>
            <a:r>
              <a:rPr kumimoji="0" lang="en-US" sz="1800" b="0" i="0" u="sng"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3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macam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kegiatan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pokok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aktivitas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Boediono</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1982);</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Konsumsi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Pertukaran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distribusi</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Lst>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Sumberdaya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Sumberdaya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adalah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input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faktor-faktor</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digunakan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proses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untuk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menghasilkan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barang</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atau</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jasa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diinginkan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terdiri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Sumberdaya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Alam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contoh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tanah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cadangan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mineral</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Sumberdaya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Manusia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contoh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tenaga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kerja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enterpreneurship</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Sumberdaya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Modal,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contoh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peralatan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phisik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mesin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bangunan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komputer</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Rectangle 6"/>
          <p:cNvSpPr/>
          <p:nvPr/>
        </p:nvSpPr>
        <p:spPr>
          <a:xfrm>
            <a:off x="533400" y="609600"/>
            <a:ext cx="6229350" cy="523875"/>
          </a:xfrm>
          <a:prstGeom prst="rect">
            <a:avLst/>
          </a:prstGeom>
        </p:spPr>
        <p:txBody>
          <a:bodyPr wrap="none">
            <a:spAutoFit/>
          </a:bodyPr>
          <a:lstStyle/>
          <a:p>
            <a:pPr marL="57150" marR="0" lvl="1" indent="0" algn="l" defTabSz="914400" rtl="0" eaLnBrk="0" fontAlgn="base" latinLnBrk="0" hangingPunct="0">
              <a:lnSpc>
                <a:spcPct val="100000"/>
              </a:lnSpc>
              <a:spcBef>
                <a:spcPct val="0"/>
              </a:spcBef>
              <a:spcAft>
                <a:spcPct val="0"/>
              </a:spcAft>
              <a:buClrTx/>
              <a:buSzTx/>
              <a:buFontTx/>
              <a:buNone/>
              <a:tabLst>
                <a:tab pos="828675" algn="l"/>
              </a:tabLst>
              <a:defRPr/>
            </a:pPr>
            <a:r>
              <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MASALAH DALAM ILMU EKONOMI</a:t>
            </a:r>
            <a:endParaRPr kumimoji="0" lang="en-US" sz="28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a:spLocks noGrp="1" noChangeArrowheads="1"/>
          </p:cNvSpPr>
          <p:nvPr>
            <p:ph type="title"/>
          </p:nvPr>
        </p:nvSpPr>
        <p:spPr>
          <a:xfrm>
            <a:off x="609600" y="533400"/>
            <a:ext cx="4986338" cy="990600"/>
          </a:xfrm>
        </p:spPr>
        <p:txBody>
          <a:bodyPr vert="horz" anchor="ctr">
            <a:no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3200" b="1" i="0" u="none" strike="noStrike" kern="1200" cap="all" spc="0" normalizeH="0" baseline="0" noProof="0" dirty="0">
                <a:ln>
                  <a:noFill/>
                </a:ln>
                <a:solidFill>
                  <a:schemeClr val="tx1">
                    <a:lumMod val="75000"/>
                    <a:lumOff val="2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KERANGKA DASAR PERKONOMIAN</a:t>
            </a:r>
            <a:endParaRPr kumimoji="0" lang="en-US" sz="3200" b="1" i="0" u="none" strike="noStrike" kern="1200" cap="all" spc="0" normalizeH="0" baseline="0" noProof="0" dirty="0">
              <a:ln>
                <a:noFill/>
              </a:ln>
              <a:solidFill>
                <a:schemeClr val="tx1">
                  <a:lumMod val="75000"/>
                  <a:lumOff val="2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endParaRPr>
          </a:p>
        </p:txBody>
      </p:sp>
      <p:sp>
        <p:nvSpPr>
          <p:cNvPr id="28680" name="Rectangle 8"/>
          <p:cNvSpPr/>
          <p:nvPr/>
        </p:nvSpPr>
        <p:spPr>
          <a:xfrm>
            <a:off x="1143000" y="2590800"/>
            <a:ext cx="1981200" cy="914400"/>
          </a:xfrm>
          <a:prstGeom prst="rect">
            <a:avLst/>
          </a:prstGeom>
          <a:noFill/>
          <a:ln w="9525">
            <a:noFill/>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BIOLOGIS</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Krn. PERADABAN</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KHAS YG. LAIN</a:t>
            </a:r>
            <a:endParaRPr lang="en-US" altLang="id-ID" sz="1900" b="1" i="1" dirty="0">
              <a:solidFill>
                <a:schemeClr val="tx1"/>
              </a:solidFill>
              <a:latin typeface="Arial" panose="020B0604020202020204" pitchFamily="34" charset="0"/>
              <a:ea typeface="Arial" panose="020B0604020202020204" pitchFamily="34" charset="0"/>
            </a:endParaRPr>
          </a:p>
        </p:txBody>
      </p:sp>
      <p:grpSp>
        <p:nvGrpSpPr>
          <p:cNvPr id="20484" name="Group 15"/>
          <p:cNvGrpSpPr/>
          <p:nvPr/>
        </p:nvGrpSpPr>
        <p:grpSpPr>
          <a:xfrm>
            <a:off x="1066800" y="1752600"/>
            <a:ext cx="7086600" cy="4038600"/>
            <a:chOff x="533400" y="1828800"/>
            <a:chExt cx="7086600" cy="4038600"/>
          </a:xfrm>
        </p:grpSpPr>
        <p:sp>
          <p:nvSpPr>
            <p:cNvPr id="20485" name="Rectangle 7"/>
            <p:cNvSpPr/>
            <p:nvPr/>
          </p:nvSpPr>
          <p:spPr>
            <a:xfrm>
              <a:off x="1295400" y="1828800"/>
              <a:ext cx="1676400" cy="609600"/>
            </a:xfrm>
            <a:prstGeom prst="rect">
              <a:avLst/>
            </a:prstGeom>
            <a:solidFill>
              <a:srgbClr val="FF3300"/>
            </a:solid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000" b="1" dirty="0">
                  <a:solidFill>
                    <a:schemeClr val="bg1"/>
                  </a:solidFill>
                  <a:latin typeface="Arial" panose="020B0604020202020204" pitchFamily="34" charset="0"/>
                  <a:cs typeface="Arial" panose="020B0604020202020204" pitchFamily="34" charset="0"/>
                </a:rPr>
                <a:t>Kebutuhan</a:t>
              </a:r>
              <a:endParaRPr lang="en-US" altLang="id-ID" sz="2000" b="1" dirty="0">
                <a:solidFill>
                  <a:schemeClr val="bg1"/>
                </a:solidFill>
                <a:latin typeface="Arial" panose="020B0604020202020204" pitchFamily="34" charset="0"/>
                <a:cs typeface="Arial" panose="020B0604020202020204" pitchFamily="34" charset="0"/>
              </a:endParaRPr>
            </a:p>
            <a:p>
              <a:pPr marL="0" lvl="0" indent="0" algn="ctr" eaLnBrk="1" hangingPunct="1">
                <a:spcBef>
                  <a:spcPct val="0"/>
                </a:spcBef>
                <a:buClrTx/>
                <a:buSzTx/>
                <a:buFontTx/>
                <a:buNone/>
              </a:pPr>
              <a:r>
                <a:rPr lang="en-US" altLang="id-ID" sz="2000" b="1" dirty="0">
                  <a:solidFill>
                    <a:schemeClr val="bg1"/>
                  </a:solidFill>
                  <a:latin typeface="Arial" panose="020B0604020202020204" pitchFamily="34" charset="0"/>
                  <a:cs typeface="Arial" panose="020B0604020202020204" pitchFamily="34" charset="0"/>
                </a:rPr>
                <a:t>Manusia</a:t>
              </a:r>
              <a:endParaRPr lang="en-US" altLang="id-ID" sz="2000" dirty="0">
                <a:solidFill>
                  <a:schemeClr val="tx1"/>
                </a:solidFill>
                <a:latin typeface="Arial" panose="020B0604020202020204" pitchFamily="34" charset="0"/>
                <a:ea typeface="Arial" panose="020B0604020202020204" pitchFamily="34" charset="0"/>
              </a:endParaRPr>
            </a:p>
          </p:txBody>
        </p:sp>
        <p:sp>
          <p:nvSpPr>
            <p:cNvPr id="20486" name="Rectangle 9"/>
            <p:cNvSpPr/>
            <p:nvPr/>
          </p:nvSpPr>
          <p:spPr>
            <a:xfrm>
              <a:off x="5257800" y="1828800"/>
              <a:ext cx="1981200" cy="533400"/>
            </a:xfrm>
            <a:prstGeom prst="rect">
              <a:avLst/>
            </a:prstGeom>
            <a:solidFill>
              <a:srgbClr val="FF3300"/>
            </a:solid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000" b="1" dirty="0">
                  <a:solidFill>
                    <a:schemeClr val="bg1"/>
                  </a:solidFill>
                  <a:latin typeface="Arial" panose="020B0604020202020204" pitchFamily="34" charset="0"/>
                  <a:cs typeface="Arial" panose="020B0604020202020204" pitchFamily="34" charset="0"/>
                </a:rPr>
                <a:t>Barang / Jasa</a:t>
              </a:r>
              <a:endParaRPr lang="en-US" altLang="id-ID" sz="2000" dirty="0">
                <a:solidFill>
                  <a:schemeClr val="tx1"/>
                </a:solidFill>
                <a:latin typeface="Arial" panose="020B0604020202020204" pitchFamily="34" charset="0"/>
                <a:ea typeface="Arial" panose="020B0604020202020204" pitchFamily="34" charset="0"/>
              </a:endParaRPr>
            </a:p>
          </p:txBody>
        </p:sp>
        <p:sp>
          <p:nvSpPr>
            <p:cNvPr id="20487" name="AutoShape 10"/>
            <p:cNvSpPr/>
            <p:nvPr/>
          </p:nvSpPr>
          <p:spPr>
            <a:xfrm>
              <a:off x="3429000" y="2011363"/>
              <a:ext cx="1371600" cy="198437"/>
            </a:xfrm>
            <a:prstGeom prst="leftRightArrow">
              <a:avLst>
                <a:gd name="adj1" fmla="val 50000"/>
                <a:gd name="adj2" fmla="val 138240"/>
              </a:avLst>
            </a:prstGeom>
            <a:no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0488" name="Line 11"/>
            <p:cNvSpPr/>
            <p:nvPr/>
          </p:nvSpPr>
          <p:spPr>
            <a:xfrm>
              <a:off x="3886200" y="2286000"/>
              <a:ext cx="0" cy="1676400"/>
            </a:xfrm>
            <a:prstGeom prst="line">
              <a:avLst/>
            </a:prstGeom>
            <a:ln w="57150" cap="flat" cmpd="sng">
              <a:solidFill>
                <a:schemeClr val="tx1"/>
              </a:solidFill>
              <a:prstDash val="solid"/>
              <a:headEnd type="none" w="med" len="med"/>
              <a:tailEnd type="triangle" w="med" len="med"/>
            </a:ln>
          </p:spPr>
        </p:sp>
        <p:sp>
          <p:nvSpPr>
            <p:cNvPr id="20489" name="Line 13"/>
            <p:cNvSpPr/>
            <p:nvPr/>
          </p:nvSpPr>
          <p:spPr>
            <a:xfrm>
              <a:off x="4495800" y="2273300"/>
              <a:ext cx="0" cy="2819400"/>
            </a:xfrm>
            <a:prstGeom prst="line">
              <a:avLst/>
            </a:prstGeom>
            <a:ln w="57150" cap="flat" cmpd="sng">
              <a:solidFill>
                <a:schemeClr val="tx1"/>
              </a:solidFill>
              <a:prstDash val="solid"/>
              <a:headEnd type="none" w="med" len="med"/>
              <a:tailEnd type="triangle" w="med" len="med"/>
            </a:ln>
          </p:spPr>
        </p:sp>
        <p:sp>
          <p:nvSpPr>
            <p:cNvPr id="20490" name="Rectangle 14"/>
            <p:cNvSpPr/>
            <p:nvPr/>
          </p:nvSpPr>
          <p:spPr>
            <a:xfrm>
              <a:off x="2819400" y="5181600"/>
              <a:ext cx="4495800" cy="685800"/>
            </a:xfrm>
            <a:prstGeom prst="rect">
              <a:avLst/>
            </a:prstGeom>
            <a:solidFill>
              <a:schemeClr val="accent2"/>
            </a:solid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800" b="1" dirty="0">
                  <a:solidFill>
                    <a:schemeClr val="tx1"/>
                  </a:solidFill>
                  <a:latin typeface="Arial" panose="020B0604020202020204" pitchFamily="34" charset="0"/>
                  <a:cs typeface="Arial" panose="020B0604020202020204" pitchFamily="34" charset="0"/>
                </a:rPr>
                <a:t>PERSOALAN POKOK PEREKONOMIAN</a:t>
              </a:r>
              <a:endParaRPr lang="en-US" altLang="id-ID" sz="1800" b="1" dirty="0">
                <a:solidFill>
                  <a:schemeClr val="tx1"/>
                </a:solidFill>
                <a:latin typeface="Arial" panose="020B0604020202020204" pitchFamily="34" charset="0"/>
                <a:ea typeface="Arial" panose="020B0604020202020204" pitchFamily="34" charset="0"/>
              </a:endParaRPr>
            </a:p>
          </p:txBody>
        </p:sp>
        <p:sp>
          <p:nvSpPr>
            <p:cNvPr id="20491" name="Rectangle 15"/>
            <p:cNvSpPr/>
            <p:nvPr/>
          </p:nvSpPr>
          <p:spPr>
            <a:xfrm>
              <a:off x="5257800" y="2362200"/>
              <a:ext cx="2362200" cy="1676400"/>
            </a:xfrm>
            <a:prstGeom prst="rect">
              <a:avLst/>
            </a:prstGeom>
            <a:noFill/>
            <a:ln w="9525">
              <a:noFill/>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Char char="-"/>
              </a:pPr>
              <a:r>
                <a:rPr lang="en-US" altLang="id-ID" sz="1600" b="1" i="1" dirty="0">
                  <a:solidFill>
                    <a:schemeClr val="tx1"/>
                  </a:solidFill>
                  <a:latin typeface="Arial" panose="020B0604020202020204" pitchFamily="34" charset="0"/>
                  <a:cs typeface="Arial" panose="020B0604020202020204" pitchFamily="34" charset="0"/>
                </a:rPr>
                <a:t>BEBAS</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Char char="-"/>
              </a:pPr>
              <a:r>
                <a:rPr lang="en-US" altLang="id-ID" sz="1600" b="1" i="1" dirty="0">
                  <a:solidFill>
                    <a:schemeClr val="tx1"/>
                  </a:solidFill>
                  <a:latin typeface="Arial" panose="020B0604020202020204" pitchFamily="34" charset="0"/>
                  <a:cs typeface="Arial" panose="020B0604020202020204" pitchFamily="34" charset="0"/>
                </a:rPr>
                <a:t>LANGKA</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a:t>
              </a:r>
              <a:r>
                <a:rPr lang="en-US" altLang="id-ID" sz="1600" b="1" i="1" dirty="0">
                  <a:solidFill>
                    <a:schemeClr val="tx1"/>
                  </a:solidFill>
                  <a:latin typeface="Arial" panose="020B0604020202020204" pitchFamily="34" charset="0"/>
                  <a:ea typeface="Arial" panose="020B0604020202020204" pitchFamily="34" charset="0"/>
                </a:rPr>
                <a:t>•</a:t>
              </a:r>
              <a:r>
                <a:rPr lang="en-US" altLang="id-ID" sz="1600" b="1" i="1" dirty="0">
                  <a:solidFill>
                    <a:schemeClr val="tx1"/>
                  </a:solidFill>
                  <a:latin typeface="Arial" panose="020B0604020202020204" pitchFamily="34" charset="0"/>
                  <a:cs typeface="Arial" panose="020B0604020202020204" pitchFamily="34" charset="0"/>
                </a:rPr>
                <a:t> SDA</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a:t>
              </a:r>
              <a:r>
                <a:rPr lang="en-US" altLang="id-ID" sz="1600" b="1" i="1" dirty="0">
                  <a:solidFill>
                    <a:schemeClr val="tx1"/>
                  </a:solidFill>
                  <a:latin typeface="Arial" panose="020B0604020202020204" pitchFamily="34" charset="0"/>
                  <a:ea typeface="Arial" panose="020B0604020202020204" pitchFamily="34" charset="0"/>
                </a:rPr>
                <a:t>•</a:t>
              </a:r>
              <a:r>
                <a:rPr lang="en-US" altLang="id-ID" sz="1600" b="1" i="1" dirty="0">
                  <a:solidFill>
                    <a:schemeClr val="tx1"/>
                  </a:solidFill>
                  <a:latin typeface="Arial" panose="020B0604020202020204" pitchFamily="34" charset="0"/>
                  <a:cs typeface="Arial" panose="020B0604020202020204" pitchFamily="34" charset="0"/>
                </a:rPr>
                <a:t>  SDM</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a:t>
              </a:r>
              <a:r>
                <a:rPr lang="en-US" altLang="id-ID" sz="1600" b="1" i="1" dirty="0">
                  <a:solidFill>
                    <a:schemeClr val="tx1"/>
                  </a:solidFill>
                  <a:latin typeface="Arial" panose="020B0604020202020204" pitchFamily="34" charset="0"/>
                  <a:ea typeface="Arial" panose="020B0604020202020204" pitchFamily="34" charset="0"/>
                </a:rPr>
                <a:t>•</a:t>
              </a:r>
              <a:r>
                <a:rPr lang="en-US" altLang="id-ID" sz="1600" b="1" i="1" dirty="0">
                  <a:solidFill>
                    <a:schemeClr val="tx1"/>
                  </a:solidFill>
                  <a:latin typeface="Arial" panose="020B0604020202020204" pitchFamily="34" charset="0"/>
                  <a:cs typeface="Arial" panose="020B0604020202020204" pitchFamily="34" charset="0"/>
                </a:rPr>
                <a:t> SDK</a:t>
              </a:r>
              <a:endParaRPr lang="en-US" altLang="id-ID" sz="1600" b="1" i="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1600" b="1" i="1" dirty="0">
                  <a:solidFill>
                    <a:schemeClr val="tx1"/>
                  </a:solidFill>
                  <a:latin typeface="Arial" panose="020B0604020202020204" pitchFamily="34" charset="0"/>
                  <a:cs typeface="Arial" panose="020B0604020202020204" pitchFamily="34" charset="0"/>
                </a:rPr>
                <a:t> </a:t>
              </a:r>
              <a:r>
                <a:rPr lang="en-US" altLang="id-ID" sz="1600" b="1" i="1" dirty="0">
                  <a:solidFill>
                    <a:schemeClr val="tx1"/>
                  </a:solidFill>
                  <a:latin typeface="Arial" panose="020B0604020202020204" pitchFamily="34" charset="0"/>
                  <a:ea typeface="Arial" panose="020B0604020202020204" pitchFamily="34" charset="0"/>
                </a:rPr>
                <a:t>•</a:t>
              </a:r>
              <a:r>
                <a:rPr lang="en-US" altLang="id-ID" sz="1600" b="1" i="1" dirty="0">
                  <a:solidFill>
                    <a:schemeClr val="tx1"/>
                  </a:solidFill>
                  <a:latin typeface="Arial" panose="020B0604020202020204" pitchFamily="34" charset="0"/>
                  <a:cs typeface="Arial" panose="020B0604020202020204" pitchFamily="34" charset="0"/>
                </a:rPr>
                <a:t> ENTREPRENEUR</a:t>
              </a:r>
              <a:endParaRPr lang="en-US" altLang="id-ID" sz="1600" b="1" i="1" dirty="0">
                <a:solidFill>
                  <a:schemeClr val="tx1"/>
                </a:solidFill>
                <a:latin typeface="Arial" panose="020B0604020202020204" pitchFamily="34" charset="0"/>
                <a:ea typeface="Arial" panose="020B0604020202020204" pitchFamily="34" charset="0"/>
              </a:endParaRPr>
            </a:p>
          </p:txBody>
        </p:sp>
        <p:sp>
          <p:nvSpPr>
            <p:cNvPr id="20492" name="Rectangle 16"/>
            <p:cNvSpPr/>
            <p:nvPr/>
          </p:nvSpPr>
          <p:spPr>
            <a:xfrm>
              <a:off x="2362200" y="4038600"/>
              <a:ext cx="1676400" cy="685800"/>
            </a:xfrm>
            <a:prstGeom prst="rect">
              <a:avLst/>
            </a:prstGeom>
            <a:solidFill>
              <a:schemeClr val="accent1"/>
            </a:solid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000" b="1" dirty="0">
                  <a:solidFill>
                    <a:schemeClr val="tx1"/>
                  </a:solidFill>
                  <a:latin typeface="Arial" panose="020B0604020202020204" pitchFamily="34" charset="0"/>
                  <a:cs typeface="Arial" panose="020B0604020202020204" pitchFamily="34" charset="0"/>
                </a:rPr>
                <a:t>Kegiatan </a:t>
              </a:r>
              <a:endParaRPr lang="en-US" altLang="id-ID" sz="20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buClrTx/>
                <a:buSzTx/>
                <a:buFontTx/>
                <a:buNone/>
              </a:pPr>
              <a:r>
                <a:rPr lang="en-US" altLang="id-ID" sz="2000" b="1" dirty="0">
                  <a:solidFill>
                    <a:schemeClr val="tx1"/>
                  </a:solidFill>
                  <a:latin typeface="Arial" panose="020B0604020202020204" pitchFamily="34" charset="0"/>
                  <a:cs typeface="Arial" panose="020B0604020202020204" pitchFamily="34" charset="0"/>
                </a:rPr>
                <a:t>Ekonomi</a:t>
              </a:r>
              <a:endParaRPr lang="en-US" altLang="id-ID" sz="2000" b="1" dirty="0">
                <a:solidFill>
                  <a:schemeClr val="tx1"/>
                </a:solidFill>
                <a:latin typeface="Arial" panose="020B0604020202020204" pitchFamily="34" charset="0"/>
                <a:ea typeface="Arial" panose="020B0604020202020204" pitchFamily="34" charset="0"/>
              </a:endParaRPr>
            </a:p>
          </p:txBody>
        </p:sp>
        <p:sp>
          <p:nvSpPr>
            <p:cNvPr id="20493" name="Text Box 17"/>
            <p:cNvSpPr txBox="1"/>
            <p:nvPr/>
          </p:nvSpPr>
          <p:spPr>
            <a:xfrm>
              <a:off x="533400" y="4038600"/>
              <a:ext cx="1295400" cy="777875"/>
            </a:xfrm>
            <a:prstGeom prst="rect">
              <a:avLst/>
            </a:prstGeom>
            <a:solidFill>
              <a:srgbClr val="FFFF00"/>
            </a:solidFill>
            <a:ln w="28575" cap="flat" cmpd="sng">
              <a:solidFill>
                <a:srgbClr val="FF0000"/>
              </a:solidFill>
              <a:prstDash val="solid"/>
              <a:miter/>
              <a:headEnd type="none" w="med" len="med"/>
              <a:tailEnd type="none" w="med" len="med"/>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lnSpc>
                  <a:spcPct val="80000"/>
                </a:lnSpc>
                <a:spcBef>
                  <a:spcPct val="0"/>
                </a:spcBef>
                <a:buClrTx/>
                <a:buSzTx/>
                <a:buFontTx/>
                <a:buNone/>
              </a:pPr>
              <a:r>
                <a:rPr lang="en-US" altLang="id-ID" sz="1800" i="1" dirty="0">
                  <a:solidFill>
                    <a:schemeClr val="tx1"/>
                  </a:solidFill>
                  <a:latin typeface="Arial" panose="020B0604020202020204" pitchFamily="34" charset="0"/>
                  <a:cs typeface="Arial" panose="020B0604020202020204" pitchFamily="34" charset="0"/>
                </a:rPr>
                <a:t>Produksi</a:t>
              </a:r>
              <a:endParaRPr lang="en-US" altLang="id-ID" sz="1800" i="1" dirty="0">
                <a:solidFill>
                  <a:schemeClr val="tx1"/>
                </a:solidFill>
                <a:latin typeface="Arial" panose="020B0604020202020204" pitchFamily="34" charset="0"/>
                <a:cs typeface="Arial" panose="020B0604020202020204" pitchFamily="34" charset="0"/>
              </a:endParaRPr>
            </a:p>
            <a:p>
              <a:pPr marL="0" lvl="0" indent="0" eaLnBrk="1" hangingPunct="1">
                <a:lnSpc>
                  <a:spcPct val="80000"/>
                </a:lnSpc>
                <a:spcBef>
                  <a:spcPct val="0"/>
                </a:spcBef>
                <a:buClrTx/>
                <a:buSzTx/>
                <a:buFontTx/>
                <a:buNone/>
              </a:pPr>
              <a:r>
                <a:rPr lang="en-US" altLang="id-ID" sz="1800" i="1" dirty="0">
                  <a:solidFill>
                    <a:schemeClr val="tx1"/>
                  </a:solidFill>
                  <a:latin typeface="Arial" panose="020B0604020202020204" pitchFamily="34" charset="0"/>
                  <a:cs typeface="Arial" panose="020B0604020202020204" pitchFamily="34" charset="0"/>
                </a:rPr>
                <a:t>Konsumsi</a:t>
              </a:r>
              <a:endParaRPr lang="en-US" altLang="id-ID" sz="1800" i="1" dirty="0">
                <a:solidFill>
                  <a:schemeClr val="tx1"/>
                </a:solidFill>
                <a:latin typeface="Arial" panose="020B0604020202020204" pitchFamily="34" charset="0"/>
                <a:cs typeface="Arial" panose="020B0604020202020204" pitchFamily="34" charset="0"/>
              </a:endParaRPr>
            </a:p>
            <a:p>
              <a:pPr marL="0" lvl="0" indent="0" eaLnBrk="1" hangingPunct="1">
                <a:lnSpc>
                  <a:spcPct val="80000"/>
                </a:lnSpc>
                <a:spcBef>
                  <a:spcPct val="0"/>
                </a:spcBef>
                <a:buClrTx/>
                <a:buSzTx/>
                <a:buFontTx/>
                <a:buNone/>
              </a:pPr>
              <a:r>
                <a:rPr lang="en-US" altLang="id-ID" sz="1800" i="1" dirty="0">
                  <a:solidFill>
                    <a:schemeClr val="tx1"/>
                  </a:solidFill>
                  <a:latin typeface="Arial" panose="020B0604020202020204" pitchFamily="34" charset="0"/>
                  <a:cs typeface="Arial" panose="020B0604020202020204" pitchFamily="34" charset="0"/>
                </a:rPr>
                <a:t>Distribusi</a:t>
              </a:r>
              <a:endParaRPr lang="en-US" altLang="id-ID" sz="1800" i="1" dirty="0">
                <a:solidFill>
                  <a:schemeClr val="tx1"/>
                </a:solidFill>
                <a:latin typeface="Arial" panose="020B0604020202020204" pitchFamily="34" charset="0"/>
                <a:ea typeface="Arial" panose="020B0604020202020204" pitchFamily="34" charset="0"/>
              </a:endParaRPr>
            </a:p>
          </p:txBody>
        </p:sp>
        <p:sp>
          <p:nvSpPr>
            <p:cNvPr id="20494" name="AutoShape 18"/>
            <p:cNvSpPr/>
            <p:nvPr/>
          </p:nvSpPr>
          <p:spPr>
            <a:xfrm>
              <a:off x="1981200" y="4038600"/>
              <a:ext cx="304800" cy="685800"/>
            </a:xfrm>
            <a:prstGeom prst="leftArrow">
              <a:avLst>
                <a:gd name="adj1" fmla="val 50000"/>
                <a:gd name="adj2" fmla="val 25000"/>
              </a:avLst>
            </a:prstGeom>
            <a:solidFill>
              <a:schemeClr val="bg1"/>
            </a:solidFill>
            <a:ln w="2857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680"/>
                                        </p:tgtEl>
                                        <p:attrNameLst>
                                          <p:attrName>style.visibility</p:attrName>
                                        </p:attrNameLst>
                                      </p:cBhvr>
                                      <p:to>
                                        <p:strVal val="visible"/>
                                      </p:to>
                                    </p:set>
                                    <p:anim calcmode="lin" valueType="num">
                                      <p:cBhvr additive="base">
                                        <p:cTn id="7" dur="500" fill="hold"/>
                                        <p:tgtEl>
                                          <p:spTgt spid="28680"/>
                                        </p:tgtEl>
                                        <p:attrNameLst>
                                          <p:attrName>ppt_x</p:attrName>
                                        </p:attrNameLst>
                                      </p:cBhvr>
                                      <p:tavLst>
                                        <p:tav tm="0">
                                          <p:val>
                                            <p:strVal val="#ppt_x"/>
                                          </p:val>
                                        </p:tav>
                                        <p:tav tm="100000">
                                          <p:val>
                                            <p:strVal val="#ppt_x"/>
                                          </p:val>
                                        </p:tav>
                                      </p:tavLst>
                                    </p:anim>
                                    <p:anim calcmode="lin" valueType="num">
                                      <p:cBhvr additive="base">
                                        <p:cTn id="8" dur="500" fill="hold"/>
                                        <p:tgtEl>
                                          <p:spTgt spid="286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2"/>
          <p:cNvSpPr>
            <a:spLocks noGrp="1" noChangeArrowheads="1"/>
          </p:cNvSpPr>
          <p:nvPr>
            <p:ph type="title"/>
          </p:nvPr>
        </p:nvSpPr>
        <p:spPr>
          <a:xfrm>
            <a:off x="457200" y="685800"/>
            <a:ext cx="6248400" cy="609600"/>
          </a:xfrm>
        </p:spPr>
        <p:txBody>
          <a:bodyPr vert="horz" anchor="ctr">
            <a:no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4000" b="1" i="0" u="none" strike="noStrike" kern="1200" cap="all" spc="0" normalizeH="0" baseline="0" noProof="0" dirty="0">
                <a:ln>
                  <a:noFill/>
                </a:ln>
                <a:solidFill>
                  <a:schemeClr val="tx1">
                    <a:lumMod val="75000"/>
                    <a:lumOff val="2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PERSOALAN POKOK PEREKONOMIAN</a:t>
            </a:r>
            <a:endParaRPr kumimoji="0" lang="en-US" sz="4000" b="1" i="0" u="none" strike="noStrike" kern="1200" cap="all" spc="0" normalizeH="0" baseline="0" noProof="0" dirty="0">
              <a:ln>
                <a:noFill/>
              </a:ln>
              <a:solidFill>
                <a:schemeClr val="tx1">
                  <a:lumMod val="75000"/>
                  <a:lumOff val="2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endParaRPr>
          </a:p>
        </p:txBody>
      </p:sp>
      <p:grpSp>
        <p:nvGrpSpPr>
          <p:cNvPr id="21507" name="Group 14"/>
          <p:cNvGrpSpPr/>
          <p:nvPr/>
        </p:nvGrpSpPr>
        <p:grpSpPr>
          <a:xfrm>
            <a:off x="533400" y="1905000"/>
            <a:ext cx="7962900" cy="3810000"/>
            <a:chOff x="533400" y="1905000"/>
            <a:chExt cx="7962900" cy="3429000"/>
          </a:xfrm>
        </p:grpSpPr>
        <p:sp>
          <p:nvSpPr>
            <p:cNvPr id="21508" name="Rectangle 4"/>
            <p:cNvSpPr/>
            <p:nvPr/>
          </p:nvSpPr>
          <p:spPr>
            <a:xfrm>
              <a:off x="2590800" y="1905000"/>
              <a:ext cx="4953000" cy="457200"/>
            </a:xfrm>
            <a:prstGeom prst="rect">
              <a:avLst/>
            </a:prstGeom>
            <a:solidFill>
              <a:srgbClr val="800080"/>
            </a:solidFill>
            <a:ln w="28575" cap="flat" cmpd="sng">
              <a:solidFill>
                <a:schemeClr val="bg1"/>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200" b="1" dirty="0">
                  <a:solidFill>
                    <a:schemeClr val="bg1"/>
                  </a:solidFill>
                  <a:latin typeface="Arial" panose="020B0604020202020204" pitchFamily="34" charset="0"/>
                  <a:cs typeface="Arial" panose="020B0604020202020204" pitchFamily="34" charset="0"/>
                </a:rPr>
                <a:t>Persoalan Pokok Perekonomian</a:t>
              </a:r>
              <a:endParaRPr lang="en-US" altLang="id-ID" sz="2200" b="1" dirty="0">
                <a:solidFill>
                  <a:schemeClr val="bg1"/>
                </a:solidFill>
                <a:latin typeface="Arial" panose="020B0604020202020204" pitchFamily="34" charset="0"/>
                <a:ea typeface="Arial" panose="020B0604020202020204" pitchFamily="34" charset="0"/>
              </a:endParaRPr>
            </a:p>
          </p:txBody>
        </p:sp>
        <p:sp>
          <p:nvSpPr>
            <p:cNvPr id="21509" name="AutoShape 5"/>
            <p:cNvSpPr/>
            <p:nvPr/>
          </p:nvSpPr>
          <p:spPr>
            <a:xfrm rot="5400000">
              <a:off x="4229100" y="2400300"/>
              <a:ext cx="381000" cy="304800"/>
            </a:xfrm>
            <a:custGeom>
              <a:avLst/>
              <a:gdLst>
                <a:gd name="txL" fmla="*/ 0 w 21600"/>
                <a:gd name="txT" fmla="*/ 14400 h 21600"/>
                <a:gd name="txR" fmla="*/ 18514 w 21600"/>
                <a:gd name="txB" fmla="*/ 21600 h 21600"/>
              </a:gdLst>
              <a:ahLst/>
              <a:cxnLst>
                <a:cxn ang="17694720">
                  <a:pos x="2147483646" y="0"/>
                </a:cxn>
                <a:cxn ang="11796480">
                  <a:pos x="2147483646" y="2147483646"/>
                </a:cxn>
                <a:cxn ang="11796480">
                  <a:pos x="0" y="2147483646"/>
                </a:cxn>
                <a:cxn ang="5898240">
                  <a:pos x="2147483646" y="2147483646"/>
                </a:cxn>
                <a:cxn ang="0">
                  <a:pos x="2147483646" y="2147483646"/>
                </a:cxn>
                <a:cxn ang="0">
                  <a:pos x="2147483646" y="2147483646"/>
                </a:cxn>
              </a:cxnLst>
              <a:rect l="txL" t="txT" r="txR" b="txB"/>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800080">
                <a:alpha val="100000"/>
              </a:srgbClr>
            </a:solidFill>
            <a:ln w="38100" cap="flat" cmpd="sng">
              <a:solidFill>
                <a:schemeClr val="bg1">
                  <a:alpha val="100000"/>
                </a:schemeClr>
              </a:solidFill>
              <a:prstDash val="solid"/>
              <a:miter lim="800000"/>
              <a:headEnd type="none" w="med" len="med"/>
              <a:tailEnd type="none" w="med" len="med"/>
            </a:ln>
          </p:spPr>
          <p:txBody>
            <a:bodyPr/>
            <a:p>
              <a:endParaRPr lang="en-US"/>
            </a:p>
          </p:txBody>
        </p:sp>
        <p:sp>
          <p:nvSpPr>
            <p:cNvPr id="21510" name="Rectangle 6"/>
            <p:cNvSpPr/>
            <p:nvPr/>
          </p:nvSpPr>
          <p:spPr>
            <a:xfrm>
              <a:off x="4724400" y="2514600"/>
              <a:ext cx="3771900" cy="685800"/>
            </a:xfrm>
            <a:prstGeom prst="rect">
              <a:avLst/>
            </a:prstGeom>
            <a:solidFill>
              <a:srgbClr val="800080"/>
            </a:solidFill>
            <a:ln w="28575" cap="flat" cmpd="sng">
              <a:solidFill>
                <a:schemeClr val="bg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000" b="1" i="1" dirty="0">
                  <a:solidFill>
                    <a:schemeClr val="bg1"/>
                  </a:solidFill>
                  <a:latin typeface="Arial" panose="020B0604020202020204" pitchFamily="34" charset="0"/>
                  <a:cs typeface="Arial" panose="020B0604020202020204" pitchFamily="34" charset="0"/>
                </a:rPr>
                <a:t>Optimasi SD Untuk Memenuhi</a:t>
              </a:r>
              <a:endParaRPr lang="en-US" altLang="id-ID" sz="2000" b="1" i="1" dirty="0">
                <a:solidFill>
                  <a:schemeClr val="bg1"/>
                </a:solidFill>
                <a:latin typeface="Arial" panose="020B0604020202020204" pitchFamily="34" charset="0"/>
                <a:cs typeface="Arial" panose="020B0604020202020204" pitchFamily="34" charset="0"/>
              </a:endParaRPr>
            </a:p>
            <a:p>
              <a:pPr marL="0" lvl="0" indent="0" algn="ctr" eaLnBrk="1" hangingPunct="1">
                <a:spcBef>
                  <a:spcPct val="0"/>
                </a:spcBef>
                <a:buClrTx/>
                <a:buSzTx/>
                <a:buFontTx/>
                <a:buNone/>
              </a:pPr>
              <a:r>
                <a:rPr lang="en-US" altLang="id-ID" sz="2000" b="1" i="1" dirty="0">
                  <a:solidFill>
                    <a:schemeClr val="bg1"/>
                  </a:solidFill>
                  <a:latin typeface="Arial" panose="020B0604020202020204" pitchFamily="34" charset="0"/>
                  <a:cs typeface="Arial" panose="020B0604020202020204" pitchFamily="34" charset="0"/>
                </a:rPr>
                <a:t>Kebutuhan Sebaik-baiknya</a:t>
              </a:r>
              <a:endParaRPr lang="en-US" altLang="id-ID" sz="2000" b="1" i="1" dirty="0">
                <a:solidFill>
                  <a:schemeClr val="bg1"/>
                </a:solidFill>
                <a:latin typeface="Arial" panose="020B0604020202020204" pitchFamily="34" charset="0"/>
                <a:ea typeface="Arial" panose="020B0604020202020204" pitchFamily="34" charset="0"/>
              </a:endParaRPr>
            </a:p>
          </p:txBody>
        </p:sp>
        <p:sp>
          <p:nvSpPr>
            <p:cNvPr id="21511" name="AutoShape 7"/>
            <p:cNvSpPr/>
            <p:nvPr/>
          </p:nvSpPr>
          <p:spPr>
            <a:xfrm>
              <a:off x="3810000" y="2362200"/>
              <a:ext cx="179388" cy="1619250"/>
            </a:xfrm>
            <a:prstGeom prst="downArrow">
              <a:avLst>
                <a:gd name="adj1" fmla="val 50000"/>
                <a:gd name="adj2" fmla="val 225663"/>
              </a:avLst>
            </a:prstGeom>
            <a:solidFill>
              <a:srgbClr val="800080"/>
            </a:solidFill>
            <a:ln w="28575" cap="flat" cmpd="sng">
              <a:solidFill>
                <a:schemeClr val="bg1"/>
              </a:solidFill>
              <a:prstDash val="solid"/>
              <a:miter/>
              <a:headEnd type="none" w="med" len="med"/>
              <a:tailEnd type="none" w="med" len="med"/>
            </a:ln>
          </p:spPr>
          <p:txBody>
            <a:bodyPr vert="eaVert"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5608" name="Rectangle 8"/>
            <p:cNvSpPr>
              <a:spLocks noChangeArrowheads="1"/>
            </p:cNvSpPr>
            <p:nvPr/>
          </p:nvSpPr>
          <p:spPr bwMode="auto">
            <a:xfrm>
              <a:off x="3733800" y="4038124"/>
              <a:ext cx="1828800" cy="1295876"/>
            </a:xfrm>
            <a:prstGeom prst="rect">
              <a:avLst/>
            </a:prstGeom>
            <a:solidFill>
              <a:srgbClr val="FFC000"/>
            </a:solidFill>
            <a:ln w="28575">
              <a:solidFill>
                <a:srgbClr val="800080"/>
              </a:solid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sng"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4 MACAM</a:t>
              </a:r>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   :</a:t>
              </a:r>
              <a:endPar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1) WHAT</a:t>
              </a:r>
              <a:endPar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2) HOW</a:t>
              </a:r>
              <a:endPar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3) FOR WHOM</a:t>
              </a:r>
              <a:endPar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rPr>
                <a:t>4) HOW FAST</a:t>
              </a:r>
              <a:endParaRPr kumimoji="0" lang="en-US" sz="16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n-ea"/>
                <a:cs typeface="Arial" panose="020B0604020202020204" pitchFamily="34" charset="0"/>
              </a:endParaRPr>
            </a:p>
          </p:txBody>
        </p:sp>
        <p:sp>
          <p:nvSpPr>
            <p:cNvPr id="25609" name="AutoShape 9"/>
            <p:cNvSpPr>
              <a:spLocks noChangeArrowheads="1"/>
            </p:cNvSpPr>
            <p:nvPr/>
          </p:nvSpPr>
          <p:spPr bwMode="auto">
            <a:xfrm>
              <a:off x="5676900" y="4191000"/>
              <a:ext cx="495300" cy="990124"/>
            </a:xfrm>
            <a:prstGeom prst="rightArrow">
              <a:avLst>
                <a:gd name="adj1" fmla="val 50000"/>
                <a:gd name="adj2" fmla="val 25000"/>
              </a:avLst>
            </a:prstGeom>
            <a:solidFill>
              <a:schemeClr val="accent2">
                <a:lumMod val="60000"/>
                <a:lumOff val="40000"/>
              </a:schemeClr>
            </a:solidFill>
            <a:ln w="28575">
              <a:solidFill>
                <a:schemeClr val="tx1"/>
              </a:solidFill>
              <a:miter lim="800000"/>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9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1514" name="Rectangle 10"/>
            <p:cNvSpPr/>
            <p:nvPr/>
          </p:nvSpPr>
          <p:spPr>
            <a:xfrm>
              <a:off x="6400800" y="4419600"/>
              <a:ext cx="1981200" cy="533400"/>
            </a:xfrm>
            <a:prstGeom prst="rect">
              <a:avLst/>
            </a:prstGeom>
            <a:noFill/>
            <a:ln w="9525">
              <a:noFill/>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800" b="1" i="1" dirty="0">
                  <a:solidFill>
                    <a:srgbClr val="FF3300"/>
                  </a:solidFill>
                  <a:latin typeface="Times New Roman" panose="02020603050405020304" pitchFamily="18" charset="0"/>
                  <a:cs typeface="Arial" panose="020B0604020202020204" pitchFamily="34" charset="0"/>
                </a:rPr>
                <a:t>PRODUKSI</a:t>
              </a:r>
              <a:endParaRPr lang="en-US" altLang="id-ID" sz="2800" b="1" i="1" dirty="0">
                <a:solidFill>
                  <a:srgbClr val="FF3300"/>
                </a:solidFill>
                <a:latin typeface="Times New Roman" panose="02020603050405020304" pitchFamily="18" charset="0"/>
                <a:ea typeface="Arial" panose="020B0604020202020204" pitchFamily="34" charset="0"/>
              </a:endParaRPr>
            </a:p>
          </p:txBody>
        </p:sp>
        <p:sp>
          <p:nvSpPr>
            <p:cNvPr id="21515" name="Rectangle 11"/>
            <p:cNvSpPr/>
            <p:nvPr/>
          </p:nvSpPr>
          <p:spPr>
            <a:xfrm>
              <a:off x="2387600" y="4343400"/>
              <a:ext cx="914400" cy="381000"/>
            </a:xfrm>
            <a:prstGeom prst="rect">
              <a:avLst/>
            </a:prstGeom>
            <a:noFill/>
            <a:ln w="9525">
              <a:noFill/>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800" b="1" dirty="0">
                  <a:solidFill>
                    <a:srgbClr val="FF3300"/>
                  </a:solidFill>
                  <a:latin typeface="Times New Roman" panose="02020603050405020304" pitchFamily="18" charset="0"/>
                  <a:cs typeface="Arial" panose="020B0604020202020204" pitchFamily="34" charset="0"/>
                </a:rPr>
                <a:t>SOLUSI</a:t>
              </a:r>
              <a:endParaRPr lang="en-US" altLang="id-ID" sz="1800" dirty="0">
                <a:solidFill>
                  <a:srgbClr val="FF3300"/>
                </a:solidFill>
                <a:latin typeface="Times New Roman" panose="02020603050405020304" pitchFamily="18" charset="0"/>
                <a:ea typeface="Arial" panose="020B0604020202020204" pitchFamily="34" charset="0"/>
              </a:endParaRPr>
            </a:p>
          </p:txBody>
        </p:sp>
        <p:sp>
          <p:nvSpPr>
            <p:cNvPr id="21516" name="Line 13"/>
            <p:cNvSpPr/>
            <p:nvPr/>
          </p:nvSpPr>
          <p:spPr>
            <a:xfrm>
              <a:off x="2286000" y="4724400"/>
              <a:ext cx="1150938" cy="0"/>
            </a:xfrm>
            <a:prstGeom prst="line">
              <a:avLst/>
            </a:prstGeom>
            <a:ln w="38100" cap="flat" cmpd="sng">
              <a:solidFill>
                <a:schemeClr val="tx1"/>
              </a:solidFill>
              <a:prstDash val="solid"/>
              <a:headEnd type="triangle" w="med" len="med"/>
              <a:tailEnd type="triangle" w="med" len="med"/>
            </a:ln>
          </p:spPr>
        </p:sp>
        <p:sp>
          <p:nvSpPr>
            <p:cNvPr id="21517" name="Rectangle 14"/>
            <p:cNvSpPr/>
            <p:nvPr/>
          </p:nvSpPr>
          <p:spPr>
            <a:xfrm>
              <a:off x="533400" y="4343400"/>
              <a:ext cx="1676400" cy="685800"/>
            </a:xfrm>
            <a:prstGeom prst="rect">
              <a:avLst/>
            </a:prstGeom>
            <a:solidFill>
              <a:srgbClr val="800080"/>
            </a:solidFill>
            <a:ln w="38100" cap="flat" cmpd="sng">
              <a:solidFill>
                <a:schemeClr val="bg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2000" b="1" i="1" dirty="0">
                  <a:solidFill>
                    <a:schemeClr val="bg1"/>
                  </a:solidFill>
                  <a:latin typeface="Arial" panose="020B0604020202020204" pitchFamily="34" charset="0"/>
                  <a:cs typeface="Arial" panose="020B0604020202020204" pitchFamily="34" charset="0"/>
                </a:rPr>
                <a:t>Mekanisme </a:t>
              </a:r>
              <a:endParaRPr lang="en-US" altLang="id-ID" sz="2000" b="1" i="1" dirty="0">
                <a:solidFill>
                  <a:schemeClr val="bg1"/>
                </a:solidFill>
                <a:latin typeface="Arial" panose="020B0604020202020204" pitchFamily="34" charset="0"/>
                <a:cs typeface="Arial" panose="020B0604020202020204" pitchFamily="34" charset="0"/>
              </a:endParaRPr>
            </a:p>
            <a:p>
              <a:pPr marL="0" lvl="0" indent="0" algn="ctr" eaLnBrk="1" hangingPunct="1">
                <a:spcBef>
                  <a:spcPct val="0"/>
                </a:spcBef>
                <a:buClrTx/>
                <a:buSzTx/>
                <a:buFontTx/>
                <a:buNone/>
              </a:pPr>
              <a:r>
                <a:rPr lang="en-US" altLang="id-ID" sz="2000" b="1" i="1" dirty="0">
                  <a:solidFill>
                    <a:schemeClr val="bg1"/>
                  </a:solidFill>
                  <a:latin typeface="Arial" panose="020B0604020202020204" pitchFamily="34" charset="0"/>
                  <a:cs typeface="Arial" panose="020B0604020202020204" pitchFamily="34" charset="0"/>
                </a:rPr>
                <a:t>Harga</a:t>
              </a:r>
              <a:endParaRPr lang="en-US" altLang="id-ID" sz="2000" b="1" i="1" dirty="0">
                <a:solidFill>
                  <a:schemeClr val="bg1"/>
                </a:solidFill>
                <a:latin typeface="Arial" panose="020B0604020202020204" pitchFamily="34" charset="0"/>
                <a:ea typeface="Arial" panose="020B0604020202020204" pitchFamily="34" charset="0"/>
              </a:endParaRPr>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2531"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22532" name="Rectangle 1"/>
          <p:cNvSpPr/>
          <p:nvPr/>
        </p:nvSpPr>
        <p:spPr>
          <a:xfrm>
            <a:off x="304800" y="493713"/>
            <a:ext cx="2889250" cy="384175"/>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1900" b="1" dirty="0">
                <a:solidFill>
                  <a:schemeClr val="tx1"/>
                </a:solidFill>
                <a:latin typeface="Gungsuh" pitchFamily="18" charset="-127"/>
                <a:ea typeface="Gungsuh" pitchFamily="18" charset="-127"/>
              </a:rPr>
              <a:t>Pelaku-Pelaku Ekonomi</a:t>
            </a:r>
            <a:endParaRPr lang="en-US" altLang="id-ID" sz="1900" b="1" dirty="0">
              <a:solidFill>
                <a:schemeClr val="tx1"/>
              </a:solidFill>
              <a:latin typeface="Gungsuh" pitchFamily="18" charset="-127"/>
              <a:ea typeface="Gungsuh" pitchFamily="18" charset="-127"/>
            </a:endParaRPr>
          </a:p>
        </p:txBody>
      </p:sp>
      <p:sp>
        <p:nvSpPr>
          <p:cNvPr id="7" name="Rectangle 2"/>
          <p:cNvSpPr>
            <a:spLocks noChangeArrowheads="1"/>
          </p:cNvSpPr>
          <p:nvPr/>
        </p:nvSpPr>
        <p:spPr bwMode="auto">
          <a:xfrm>
            <a:off x="152400" y="992188"/>
            <a:ext cx="8786813" cy="5630863"/>
          </a:xfrm>
          <a:prstGeom prst="rect">
            <a:avLst/>
          </a:prstGeom>
          <a:noFill/>
          <a:ln w="9525">
            <a:noFill/>
            <a:miter lim="800000"/>
          </a:ln>
          <a:effectLst/>
        </p:spPr>
        <p:txBody>
          <a:bodyPr anchor="ctr">
            <a:spAutoFit/>
          </a:bodyPr>
          <a:lstStyle/>
          <a:p>
            <a:pPr marL="0" marR="0" lvl="0" indent="457200" algn="just" defTabSz="914400" rtl="0" eaLnBrk="0" fontAlgn="base" latinLnBrk="0" hangingPunct="0">
              <a:lnSpc>
                <a:spcPct val="100000"/>
              </a:lnSpc>
              <a:spcBef>
                <a:spcPct val="0"/>
              </a:spcBef>
              <a:spcAft>
                <a:spcPct val="0"/>
              </a:spcAft>
              <a:buClrTx/>
              <a:buSzTx/>
              <a:buFontTx/>
              <a:buNone/>
              <a:tabLst>
                <a:tab pos="685800" algn="l"/>
              </a:tabLst>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perekonomian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manapun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baik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primitif</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maupun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modern,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baik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kapitalis</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sosialis</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maupun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komunis</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dapat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dibedakan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tiga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kelompok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pengambil</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keputusan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untuk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selanjutnya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kita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sebut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pelaku-pelaku</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subyek-subyek</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Ketiga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kelompok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pelaku‑pelaku</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tersebut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ialah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08355" marR="0" lvl="0" indent="-342900" algn="just" defTabSz="914400" rtl="0" eaLnBrk="0" fontAlgn="base" latinLnBrk="0" hangingPunct="0">
              <a:lnSpc>
                <a:spcPct val="100000"/>
              </a:lnSpc>
              <a:spcBef>
                <a:spcPct val="0"/>
              </a:spcBef>
              <a:spcAft>
                <a:spcPct val="0"/>
              </a:spcAft>
              <a:buClrTx/>
              <a:buSzTx/>
              <a:buFont typeface="+mj-lt"/>
              <a:buAutoNum type="alphaUcPeriod"/>
              <a:tabLst>
                <a:tab pos="685800" algn="l"/>
              </a:tabLst>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08355" marR="0" lvl="0" indent="-342900" algn="just" defTabSz="914400" rtl="0" eaLnBrk="0" fontAlgn="base" latinLnBrk="0" hangingPunct="0">
              <a:lnSpc>
                <a:spcPct val="100000"/>
              </a:lnSpc>
              <a:spcBef>
                <a:spcPct val="0"/>
              </a:spcBef>
              <a:spcAft>
                <a:spcPct val="0"/>
              </a:spcAft>
              <a:buClrTx/>
              <a:buSzTx/>
              <a:buFont typeface="+mj-lt"/>
              <a:buAutoNum type="alphaUcPeriod"/>
              <a:tabLst>
                <a:tab pos="685800" algn="l"/>
              </a:tabLst>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perusahaan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endPar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08355" marR="0" lvl="0" indent="-342900" algn="just" defTabSz="914400" rtl="0" eaLnBrk="0" fontAlgn="base" latinLnBrk="0" hangingPunct="0">
              <a:lnSpc>
                <a:spcPct val="100000"/>
              </a:lnSpc>
              <a:spcBef>
                <a:spcPct val="0"/>
              </a:spcBef>
              <a:spcAft>
                <a:spcPct val="0"/>
              </a:spcAft>
              <a:buClrTx/>
              <a:buSzTx/>
              <a:buFont typeface="+mj-lt"/>
              <a:buAutoNum type="alphaUcPeriod"/>
              <a:tabLst>
                <a:tab pos="685800" algn="l"/>
              </a:tabLst>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pemerintah</a:t>
            </a:r>
            <a:endPar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defRPr/>
            </a:pP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endPar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literatur</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kelompok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pelaku</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biasa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disebut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sebagai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household,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dapat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berupa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organisasi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dapat</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pula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berupa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orang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perorangan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0" algn="l" defTabSz="914400" rtl="0" eaLnBrk="1" fontAlgn="base" latinLnBrk="0" hangingPunct="1">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Kegiatan-kegiatan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dilakukan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pada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pokoknya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meliputi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95350" marR="0" lvl="0" indent="-342900" algn="l" defTabSz="914400" rtl="0" eaLnBrk="1" fontAlgn="base" latinLnBrk="0" hangingPunct="1">
              <a:lnSpc>
                <a:spcPct val="100000"/>
              </a:lnSpc>
              <a:spcBef>
                <a:spcPct val="0"/>
              </a:spcBef>
              <a:spcAft>
                <a:spcPct val="0"/>
              </a:spcAft>
              <a:buClrTx/>
              <a:buSzTx/>
              <a:buFont typeface="+mj-lt"/>
              <a:buAutoNum type="arabicPeriod"/>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Menjual</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menyewakan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sumber-sumber</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daya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mereka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miliki</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95350" marR="0" lvl="0" indent="-342900" algn="l" defTabSz="914400" rtl="0" eaLnBrk="1" fontAlgn="base" latinLnBrk="0" hangingPunct="1">
              <a:lnSpc>
                <a:spcPct val="100000"/>
              </a:lnSpc>
              <a:spcBef>
                <a:spcPct val="0"/>
              </a:spcBef>
              <a:spcAft>
                <a:spcPct val="0"/>
              </a:spcAft>
              <a:buClrTx/>
              <a:buSzTx/>
              <a:buFont typeface="+mj-lt"/>
              <a:buAutoNum type="arabicPeriod"/>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Membeli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mengkonsumsi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jasa-jasa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pribadi</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dihasilkan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rumah-rumah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perusahaan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895350" marR="0" lvl="0" indent="-342900" algn="l" defTabSz="914400" rtl="0" eaLnBrk="1" fontAlgn="base" latinLnBrk="0" hangingPunct="1">
              <a:lnSpc>
                <a:spcPct val="100000"/>
              </a:lnSpc>
              <a:spcBef>
                <a:spcPct val="0"/>
              </a:spcBef>
              <a:spcAft>
                <a:spcPct val="0"/>
              </a:spcAft>
              <a:buClrTx/>
              <a:buSzTx/>
              <a:buFont typeface="+mj-lt"/>
              <a:buAutoNum type="arabicPeriod"/>
              <a:defRPr/>
            </a:pP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Memanfaatkan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pemakaian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publik</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disediakan</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pemerintah</a:t>
            </a:r>
            <a:endParaRPr kumimoji="0" lang="id-ID"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85800" algn="l"/>
              </a:tabLst>
              <a:defRPr/>
            </a:pPr>
            <a:endParaRPr kumimoji="0" lang="en-US" sz="18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000000"/>
                                          </p:val>
                                        </p:tav>
                                        <p:tav tm="100000">
                                          <p:val>
                                            <p:strVal val="#ppt_w"/>
                                          </p:val>
                                        </p:tav>
                                      </p:tavLst>
                                    </p:anim>
                                    <p:anim calcmode="lin" valueType="num">
                                      <p:cBhvr>
                                        <p:cTn id="8" dur="500" fill="hold"/>
                                        <p:tgtEl>
                                          <p:spTgt spid="7"/>
                                        </p:tgtEl>
                                        <p:attrNameLst>
                                          <p:attrName>ppt_h</p:attrName>
                                        </p:attrNameLst>
                                      </p:cBhvr>
                                      <p:tavLst>
                                        <p:tav tm="0">
                                          <p:val>
                                            <p:fltVal val="0.00000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3555"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23556" name="Rectangle 5"/>
          <p:cNvSpPr/>
          <p:nvPr/>
        </p:nvSpPr>
        <p:spPr>
          <a:xfrm>
            <a:off x="409575" y="947738"/>
            <a:ext cx="3762375" cy="369887"/>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900" dirty="0">
                <a:solidFill>
                  <a:schemeClr val="tx1"/>
                </a:solidFill>
                <a:latin typeface="Gungsuh" pitchFamily="18" charset="-127"/>
                <a:ea typeface="Gungsuh" pitchFamily="18" charset="-127"/>
              </a:rPr>
              <a:t>B. </a:t>
            </a:r>
            <a:r>
              <a:rPr lang="en-US" altLang="id-ID" sz="1900" i="1" dirty="0">
                <a:solidFill>
                  <a:schemeClr val="tx1"/>
                </a:solidFill>
                <a:latin typeface="Gungsuh" pitchFamily="18" charset="-127"/>
                <a:ea typeface="Gungsuh" pitchFamily="18" charset="-127"/>
              </a:rPr>
              <a:t>Rumah Tangga Perusahaan</a:t>
            </a:r>
            <a:endParaRPr lang="id-ID" altLang="id-ID" sz="1900" dirty="0">
              <a:solidFill>
                <a:schemeClr val="tx1"/>
              </a:solidFill>
              <a:latin typeface="Gungsuh" pitchFamily="18" charset="-127"/>
              <a:ea typeface="Gungsuh" pitchFamily="18" charset="-127"/>
            </a:endParaRPr>
          </a:p>
        </p:txBody>
      </p:sp>
      <p:sp>
        <p:nvSpPr>
          <p:cNvPr id="7" name="Rectangle 6"/>
          <p:cNvSpPr/>
          <p:nvPr/>
        </p:nvSpPr>
        <p:spPr>
          <a:xfrm>
            <a:off x="838200" y="1447800"/>
            <a:ext cx="8143875" cy="3970338"/>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Kegiatan-kegiatan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pada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dasarnya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adalah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endPar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532130" marR="0" lvl="0" indent="-342900" algn="just" defTabSz="914400" rtl="0" eaLnBrk="1" fontAlgn="base" latinLnBrk="0" hangingPunct="1">
              <a:lnSpc>
                <a:spcPct val="100000"/>
              </a:lnSpc>
              <a:spcBef>
                <a:spcPct val="0"/>
              </a:spcBef>
              <a:spcAft>
                <a:spcPct val="0"/>
              </a:spcAft>
              <a:buClrTx/>
              <a:buSzTx/>
              <a:buFont typeface="+mj-lt"/>
              <a:buAutoNum type="arabicPeriod"/>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Membeli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sumber-sumber</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dari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rumah-rumah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pemerintah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532130" marR="0" lvl="0" indent="-342900" algn="just" defTabSz="914400" rtl="0" eaLnBrk="1" fontAlgn="base" latinLnBrk="0" hangingPunct="1">
              <a:lnSpc>
                <a:spcPct val="100000"/>
              </a:lnSpc>
              <a:spcBef>
                <a:spcPct val="0"/>
              </a:spcBef>
              <a:spcAft>
                <a:spcPct val="0"/>
              </a:spcAft>
              <a:buClrTx/>
              <a:buSzTx/>
              <a:buFont typeface="+mj-lt"/>
              <a:buAutoNum type="arabicPeriod"/>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Membayar</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pajak</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532130" marR="0" lvl="0" indent="-342900" algn="just" defTabSz="914400" rtl="0" eaLnBrk="1" fontAlgn="base" latinLnBrk="0" hangingPunct="1">
              <a:lnSpc>
                <a:spcPct val="100000"/>
              </a:lnSpc>
              <a:spcBef>
                <a:spcPct val="0"/>
              </a:spcBef>
              <a:spcAft>
                <a:spcPct val="0"/>
              </a:spcAft>
              <a:buClrTx/>
              <a:buSzTx/>
              <a:buFont typeface="+mj-lt"/>
              <a:buAutoNum type="arabicPeriod"/>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Memanfaati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publik</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disediakan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pemerin­tah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532130" marR="0" lvl="0" indent="-342900" algn="just" defTabSz="914400" rtl="0" eaLnBrk="1" fontAlgn="base" latinLnBrk="0" hangingPunct="1">
              <a:lnSpc>
                <a:spcPct val="100000"/>
              </a:lnSpc>
              <a:spcBef>
                <a:spcPct val="0"/>
              </a:spcBef>
              <a:spcAft>
                <a:spcPct val="0"/>
              </a:spcAft>
              <a:buClrTx/>
              <a:buSzTx/>
              <a:buFont typeface="+mj-lt"/>
              <a:buAutoNum type="arabicPeriod"/>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Menggunakan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sumber-sumber</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seperti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dimaksudkan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atas</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untuk</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menghasilkan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jasa-jasa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532130" marR="0" lvl="0" indent="-342900" algn="just" defTabSz="914400" rtl="0" eaLnBrk="1" fontAlgn="base" latinLnBrk="0" hangingPunct="1">
              <a:lnSpc>
                <a:spcPct val="100000"/>
              </a:lnSpc>
              <a:spcBef>
                <a:spcPct val="0"/>
              </a:spcBef>
              <a:spcAft>
                <a:spcPct val="0"/>
              </a:spcAft>
              <a:buClrTx/>
              <a:buSzTx/>
              <a:buFont typeface="+mj-lt"/>
              <a:buAutoNum type="arabicPeriod"/>
              <a:defRPr/>
            </a:pP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Menjual</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jasa-jasa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dihasilkan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kepada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rumah-rumah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pemerintah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juga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kepada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sesama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perusahaan</a:t>
            </a:r>
            <a:r>
              <a:rPr kumimoji="0" lang="en-US" sz="19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endParaRPr kumimoji="0" lang="id-ID" sz="19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4579"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24580" name="Rectangle 5"/>
          <p:cNvSpPr/>
          <p:nvPr/>
        </p:nvSpPr>
        <p:spPr>
          <a:xfrm>
            <a:off x="314325" y="541338"/>
            <a:ext cx="5781675" cy="3841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900" dirty="0">
                <a:solidFill>
                  <a:schemeClr val="tx1"/>
                </a:solidFill>
                <a:latin typeface="Gungsuh" pitchFamily="18" charset="-127"/>
                <a:ea typeface="Gungsuh" pitchFamily="18" charset="-127"/>
              </a:rPr>
              <a:t>C. </a:t>
            </a:r>
            <a:r>
              <a:rPr lang="en-US" altLang="id-ID" sz="1900" i="1" dirty="0">
                <a:solidFill>
                  <a:schemeClr val="tx1"/>
                </a:solidFill>
                <a:latin typeface="Gungsuh" pitchFamily="18" charset="-127"/>
                <a:ea typeface="Gungsuh" pitchFamily="18" charset="-127"/>
              </a:rPr>
              <a:t>Rumah Tangga Pemerintah</a:t>
            </a:r>
            <a:r>
              <a:rPr lang="en-US" altLang="id-ID" sz="1900" dirty="0">
                <a:solidFill>
                  <a:schemeClr val="tx1"/>
                </a:solidFill>
                <a:latin typeface="Gungsuh" pitchFamily="18" charset="-127"/>
                <a:ea typeface="Gungsuh" pitchFamily="18" charset="-127"/>
              </a:rPr>
              <a:t>. </a:t>
            </a:r>
            <a:endParaRPr lang="id-ID" altLang="id-ID" sz="1900" dirty="0">
              <a:solidFill>
                <a:schemeClr val="tx1"/>
              </a:solidFill>
              <a:latin typeface="Gungsuh" pitchFamily="18" charset="-127"/>
              <a:ea typeface="Gungsuh" pitchFamily="18" charset="-127"/>
            </a:endParaRPr>
          </a:p>
        </p:txBody>
      </p:sp>
      <p:sp>
        <p:nvSpPr>
          <p:cNvPr id="7" name="Rectangle 1"/>
          <p:cNvSpPr/>
          <p:nvPr/>
        </p:nvSpPr>
        <p:spPr>
          <a:xfrm>
            <a:off x="1143000" y="1201738"/>
            <a:ext cx="7772400" cy="5262562"/>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342900" lvl="0" indent="-342900" algn="just">
              <a:spcBef>
                <a:spcPct val="0"/>
              </a:spcBef>
              <a:buClrTx/>
              <a:buSzTx/>
              <a:buFontTx/>
              <a:buNone/>
            </a:pPr>
            <a:r>
              <a:rPr lang="en-US" altLang="id-ID" sz="1600" dirty="0">
                <a:solidFill>
                  <a:schemeClr val="tx1"/>
                </a:solidFill>
                <a:latin typeface="Gungsuh" pitchFamily="18" charset="-127"/>
                <a:ea typeface="Gungsuh" pitchFamily="18" charset="-127"/>
              </a:rPr>
              <a:t>Menjalankan macam kegiatan ekonomi seperti berikut:</a:t>
            </a:r>
            <a:endParaRPr lang="id-ID" altLang="id-ID" sz="1600" dirty="0">
              <a:solidFill>
                <a:schemeClr val="tx1"/>
              </a:solidFill>
              <a:latin typeface="Gungsuh" pitchFamily="18" charset="-127"/>
              <a:ea typeface="Gungsuh" pitchFamily="18" charset="-127"/>
            </a:endParaRPr>
          </a:p>
          <a:p>
            <a:pPr marL="342900" lvl="0" indent="-342900" algn="just">
              <a:spcBef>
                <a:spcPct val="0"/>
              </a:spcBef>
              <a:buClrTx/>
              <a:buSzTx/>
              <a:buFont typeface="Calibri" panose="020F0502020204030204" pitchFamily="34" charset="0"/>
              <a:buAutoNum type="arabicPeriod"/>
            </a:pPr>
            <a:r>
              <a:rPr lang="en-US" altLang="id-ID" sz="1600" dirty="0">
                <a:solidFill>
                  <a:schemeClr val="tx1"/>
                </a:solidFill>
                <a:latin typeface="Gungsuh" pitchFamily="18" charset="-127"/>
                <a:ea typeface="Gungsuh" pitchFamily="18" charset="-127"/>
              </a:rPr>
              <a:t>Membeli sumber-sumber daya, (untuk sistem perekonomian kita terutama sumber daya manusia), barang-barang dan jasa-jasa dari rumah-rumah tangga keluarga dan rumah-rumah tangga perusahaan,</a:t>
            </a:r>
            <a:endParaRPr lang="id-ID" altLang="id-ID" sz="1600" dirty="0">
              <a:solidFill>
                <a:schemeClr val="tx1"/>
              </a:solidFill>
              <a:latin typeface="Gungsuh" pitchFamily="18" charset="-127"/>
              <a:ea typeface="Gungsuh" pitchFamily="18" charset="-127"/>
            </a:endParaRPr>
          </a:p>
          <a:p>
            <a:pPr marL="342900" lvl="0" indent="-342900" algn="just">
              <a:spcBef>
                <a:spcPct val="0"/>
              </a:spcBef>
              <a:buClrTx/>
              <a:buSzTx/>
              <a:buFont typeface="Calibri" panose="020F0502020204030204" pitchFamily="34" charset="0"/>
              <a:buAutoNum type="arabicPeriod"/>
            </a:pPr>
            <a:r>
              <a:rPr lang="en-US" altLang="id-ID" sz="1600" dirty="0">
                <a:solidFill>
                  <a:schemeClr val="tx1"/>
                </a:solidFill>
                <a:latin typeface="Gungsuh" pitchFamily="18" charset="-127"/>
                <a:ea typeface="Gungsuh" pitchFamily="18" charset="-127"/>
              </a:rPr>
              <a:t>Dengan sumber-sumber daya, barang-barang dan jasa-jasa yang dibelinya, rumah tangga pemerintah menghasilkan serta menya­jikan jasa barang-barang publik untuk dapat dimanfaati oleh rumah-rumah tangga keluarga dan rumah-rumah tangga perusahaan,</a:t>
            </a:r>
            <a:endParaRPr lang="id-ID" altLang="id-ID" sz="1600" dirty="0">
              <a:solidFill>
                <a:schemeClr val="tx1"/>
              </a:solidFill>
              <a:latin typeface="Gungsuh" pitchFamily="18" charset="-127"/>
              <a:ea typeface="Gungsuh" pitchFamily="18" charset="-127"/>
            </a:endParaRPr>
          </a:p>
          <a:p>
            <a:pPr marL="342900" lvl="0" indent="-342900" algn="just">
              <a:spcBef>
                <a:spcPct val="0"/>
              </a:spcBef>
              <a:buClrTx/>
              <a:buSzTx/>
              <a:buFont typeface="Calibri" panose="020F0502020204030204" pitchFamily="34" charset="0"/>
              <a:buAutoNum type="arabicPeriod"/>
            </a:pPr>
            <a:r>
              <a:rPr lang="en-US" altLang="id-ID" sz="1600" dirty="0">
                <a:solidFill>
                  <a:schemeClr val="tx1"/>
                </a:solidFill>
                <a:latin typeface="Gungsuh" pitchFamily="18" charset="-127"/>
                <a:ea typeface="Gungsuh" pitchFamily="18" charset="-127"/>
              </a:rPr>
              <a:t>memungut pajak dari rumah-rumah tangga keluarga dan rumah­rumah tangga perusahaan dengan maksud antara lain untuk mem­biayai pembelian barang-barang, jasa-jasa serta sumber-sumber daya yang diperlukan seperti yang dimaksudkan pada butir ke-1 di atas,</a:t>
            </a:r>
            <a:endParaRPr lang="id-ID" altLang="id-ID" sz="1600" dirty="0">
              <a:solidFill>
                <a:schemeClr val="tx1"/>
              </a:solidFill>
              <a:latin typeface="Gungsuh" pitchFamily="18" charset="-127"/>
              <a:ea typeface="Gungsuh" pitchFamily="18" charset="-127"/>
            </a:endParaRPr>
          </a:p>
          <a:p>
            <a:pPr marL="342900" lvl="0" indent="-342900" algn="just">
              <a:spcBef>
                <a:spcPct val="0"/>
              </a:spcBef>
              <a:buClrTx/>
              <a:buSzTx/>
              <a:buFont typeface="Calibri" panose="020F0502020204030204" pitchFamily="34" charset="0"/>
              <a:buAutoNum type="arabicPeriod"/>
            </a:pPr>
            <a:r>
              <a:rPr lang="en-US" altLang="id-ID" sz="1600" dirty="0">
                <a:solidFill>
                  <a:schemeClr val="tx1"/>
                </a:solidFill>
                <a:latin typeface="Gungsuh" pitchFamily="18" charset="-127"/>
                <a:ea typeface="Gungsuh" pitchFamily="18" charset="-127"/>
              </a:rPr>
              <a:t>Bertindak sebagai pengatur perekonomian, pemerintah berkewa­jiban :Mengusahakan pembagian pendapatan nasional yang adil, Mengusahakan tingkat pendapatan nasional dan tingkat kesempatan kerja yang tinggi, </a:t>
            </a:r>
            <a:r>
              <a:rPr lang="nb-NO" altLang="id-ID" sz="1600" dirty="0">
                <a:solidFill>
                  <a:schemeClr val="tx1"/>
                </a:solidFill>
                <a:latin typeface="Gungsuh" pitchFamily="18" charset="-127"/>
                <a:ea typeface="Gungsuh" pitchFamily="18" charset="-127"/>
              </a:rPr>
              <a:t>Mengusahakan tingkat harga yang relatif stabil, dan </a:t>
            </a:r>
            <a:r>
              <a:rPr lang="en-US" altLang="id-ID" sz="1600" dirty="0">
                <a:solidFill>
                  <a:schemeClr val="tx1"/>
                </a:solidFill>
                <a:latin typeface="Gungsuh" pitchFamily="18" charset="-127"/>
                <a:ea typeface="Gungsuh" pitchFamily="18" charset="-127"/>
              </a:rPr>
              <a:t>Mengusahakan pertumbuhan ekonomi yang memadai.</a:t>
            </a:r>
            <a:endParaRPr lang="en-US" altLang="id-ID" sz="1600" dirty="0">
              <a:solidFill>
                <a:schemeClr val="tx1"/>
              </a:solidFill>
              <a:latin typeface="Gungsuh" pitchFamily="18" charset="-127"/>
              <a:ea typeface="Gungsuh" pitchFamily="18"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5603"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83969" name="Rectangle 1"/>
          <p:cNvSpPr>
            <a:spLocks noChangeArrowheads="1"/>
          </p:cNvSpPr>
          <p:nvPr/>
        </p:nvSpPr>
        <p:spPr bwMode="auto">
          <a:xfrm>
            <a:off x="381000" y="381000"/>
            <a:ext cx="8229600" cy="3786188"/>
          </a:xfrm>
          <a:prstGeom prst="rect">
            <a:avLst/>
          </a:prstGeom>
          <a:noFill/>
          <a:ln w="9525">
            <a:noFill/>
            <a:miter lim="800000"/>
          </a:ln>
          <a:effectLst/>
        </p:spPr>
        <p:txBody>
          <a:bodyPr anchor="ctr">
            <a:spAutoFit/>
          </a:bodyPr>
          <a:lstStyle/>
          <a:p>
            <a:pPr marL="0" marR="0" lvl="0"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Hasil</a:t>
            </a:r>
            <a:r>
              <a:rPr kumimoji="0" lang="en-US" sz="1800" b="0" i="0" u="sng"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Kegiatan</a:t>
            </a:r>
            <a:r>
              <a:rPr kumimoji="0" lang="en-US" sz="1800" b="0" i="0" u="sng"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Unit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usaha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(Perusahaan)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menghasilkan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barang</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None/>
              <a:tabLst>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jasa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3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kata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tanya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bagi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perusahaan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None/>
              <a:tabLst>
                <a:tab pos="828675" algn="l"/>
              </a:tabLst>
              <a:defRPr/>
            </a:pPr>
            <a:r>
              <a:rPr kumimoji="0" lang="en-US" sz="18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0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“What, How </a:t>
            </a:r>
            <a:r>
              <a:rPr kumimoji="0" lang="en-US" sz="2000" b="1" i="1"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20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For Whom”</a:t>
            </a:r>
            <a:endParaRPr kumimoji="0" lang="en-US" sz="20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Sistem</a:t>
            </a:r>
            <a:r>
              <a:rPr kumimoji="0" lang="en-US" sz="1800" b="0" i="0" u="sng"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sng"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dianut</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suatu</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negara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menentukan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mekanisme</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tersebut</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menjawab</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pertanyaan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“What, How </a:t>
            </a:r>
            <a:r>
              <a:rPr kumimoji="0" lang="en-US" sz="18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For Whom”. </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3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macam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sistem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Sistem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pasar</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Sistem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sentralistik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914400" marR="0" lvl="2" indent="0" algn="l" defTabSz="914400" rtl="0" eaLnBrk="0" fontAlgn="base" latinLnBrk="0" hangingPunct="0">
              <a:lnSpc>
                <a:spcPct val="100000"/>
              </a:lnSpc>
              <a:spcBef>
                <a:spcPts val="600"/>
              </a:spcBef>
              <a:spcAft>
                <a:spcPct val="0"/>
              </a:spcAft>
              <a:buClrTx/>
              <a:buSzTx/>
              <a:buFontTx/>
              <a:buChar char="•"/>
              <a:tabLst>
                <a:tab pos="828675"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Sistem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campuran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8675" algn="l"/>
              </a:tabLst>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5605" name="Rectangle 2"/>
          <p:cNvSpPr/>
          <p:nvPr/>
        </p:nvSpPr>
        <p:spPr>
          <a:xfrm>
            <a:off x="533400" y="4495800"/>
            <a:ext cx="8077200" cy="1431925"/>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ts val="600"/>
              </a:spcBef>
              <a:buClrTx/>
              <a:buSzTx/>
              <a:buFontTx/>
              <a:buChar char="•"/>
              <a:tabLst>
                <a:tab pos="457200" algn="l"/>
                <a:tab pos="828675" algn="l"/>
              </a:tabLst>
            </a:pPr>
            <a:r>
              <a:rPr lang="en-US" altLang="id-ID" sz="1800" dirty="0">
                <a:solidFill>
                  <a:schemeClr val="tx1"/>
                </a:solidFill>
                <a:latin typeface="Arial" panose="020B0604020202020204" pitchFamily="34" charset="0"/>
                <a:cs typeface="Times New Roman" panose="02020603050405020304" pitchFamily="18" charset="0"/>
              </a:rPr>
              <a:t> Dibutuhkan dalam pengambilan keputusan</a:t>
            </a:r>
            <a:endParaRPr lang="en-US" altLang="id-ID" sz="1800" dirty="0">
              <a:solidFill>
                <a:schemeClr val="tx1"/>
              </a:solidFill>
              <a:latin typeface="Arial" panose="020B0604020202020204" pitchFamily="34" charset="0"/>
              <a:cs typeface="Arial" panose="020B0604020202020204" pitchFamily="34" charset="0"/>
            </a:endParaRPr>
          </a:p>
          <a:p>
            <a:pPr marL="0" lvl="0" indent="0" defTabSz="914400">
              <a:spcBef>
                <a:spcPts val="600"/>
              </a:spcBef>
              <a:buClrTx/>
              <a:buSzTx/>
              <a:buFontTx/>
              <a:buChar char="•"/>
              <a:tabLst>
                <a:tab pos="457200" algn="l"/>
                <a:tab pos="828675" algn="l"/>
              </a:tabLst>
            </a:pPr>
            <a:r>
              <a:rPr lang="en-US" altLang="id-ID" sz="1800" dirty="0">
                <a:solidFill>
                  <a:schemeClr val="tx1"/>
                </a:solidFill>
                <a:latin typeface="Arial" panose="020B0604020202020204" pitchFamily="34" charset="0"/>
                <a:cs typeface="Times New Roman" panose="02020603050405020304" pitchFamily="18" charset="0"/>
              </a:rPr>
              <a:t>Memahami kondisi masyarakat</a:t>
            </a:r>
            <a:endParaRPr lang="en-US" altLang="id-ID" sz="1800" dirty="0">
              <a:solidFill>
                <a:schemeClr val="tx1"/>
              </a:solidFill>
              <a:latin typeface="Arial" panose="020B0604020202020204" pitchFamily="34" charset="0"/>
              <a:cs typeface="Arial" panose="020B0604020202020204" pitchFamily="34" charset="0"/>
            </a:endParaRPr>
          </a:p>
          <a:p>
            <a:pPr marL="0" lvl="0" indent="0" defTabSz="914400">
              <a:spcBef>
                <a:spcPts val="600"/>
              </a:spcBef>
              <a:buClrTx/>
              <a:buSzTx/>
              <a:buFontTx/>
              <a:buChar char="•"/>
              <a:tabLst>
                <a:tab pos="457200" algn="l"/>
                <a:tab pos="828675" algn="l"/>
              </a:tabLst>
            </a:pPr>
            <a:r>
              <a:rPr lang="en-US" altLang="id-ID" sz="1800" dirty="0">
                <a:solidFill>
                  <a:schemeClr val="tx1"/>
                </a:solidFill>
                <a:latin typeface="Arial" panose="020B0604020202020204" pitchFamily="34" charset="0"/>
                <a:cs typeface="Times New Roman" panose="02020603050405020304" pitchFamily="18" charset="0"/>
              </a:rPr>
              <a:t>Membantu mencarikan solusi terhadap masyalah dalam masyarakat</a:t>
            </a:r>
            <a:endParaRPr lang="en-US" altLang="id-ID" sz="1800" dirty="0">
              <a:solidFill>
                <a:schemeClr val="tx1"/>
              </a:solidFill>
              <a:latin typeface="Arial" panose="020B0604020202020204" pitchFamily="34" charset="0"/>
              <a:cs typeface="Arial" panose="020B0604020202020204" pitchFamily="34" charset="0"/>
            </a:endParaRPr>
          </a:p>
          <a:p>
            <a:pPr marL="0" lvl="0" indent="0" defTabSz="914400">
              <a:spcBef>
                <a:spcPts val="600"/>
              </a:spcBef>
              <a:buClrTx/>
              <a:buSzTx/>
              <a:buFontTx/>
              <a:buChar char="•"/>
              <a:tabLst>
                <a:tab pos="457200" algn="l"/>
                <a:tab pos="828675" algn="l"/>
              </a:tabLst>
            </a:pPr>
            <a:r>
              <a:rPr lang="en-US" altLang="id-ID" sz="1800" dirty="0">
                <a:solidFill>
                  <a:schemeClr val="tx1"/>
                </a:solidFill>
                <a:latin typeface="Arial" panose="020B0604020202020204" pitchFamily="34" charset="0"/>
                <a:cs typeface="Times New Roman" panose="02020603050405020304" pitchFamily="18" charset="0"/>
              </a:rPr>
              <a:t>Membangun demokrasi ekonomi untuk mewujudkan </a:t>
            </a:r>
            <a:r>
              <a:rPr lang="en-US" altLang="id-ID" sz="1800" b="1" dirty="0">
                <a:solidFill>
                  <a:srgbClr val="008000"/>
                </a:solidFill>
                <a:latin typeface="Arial" panose="020B0604020202020204" pitchFamily="34" charset="0"/>
                <a:cs typeface="Times New Roman" panose="02020603050405020304" pitchFamily="18" charset="0"/>
              </a:rPr>
              <a:t>WELFAFE</a:t>
            </a:r>
            <a:endParaRPr lang="en-US" altLang="id-ID" sz="1800" dirty="0">
              <a:solidFill>
                <a:schemeClr val="tx1"/>
              </a:solidFill>
              <a:latin typeface="Arial" panose="020B0604020202020204" pitchFamily="34" charset="0"/>
              <a:ea typeface="Arial" panose="020B0604020202020204" pitchFamily="34" charset="0"/>
            </a:endParaRPr>
          </a:p>
        </p:txBody>
      </p:sp>
      <p:sp>
        <p:nvSpPr>
          <p:cNvPr id="8" name="Rectangle 7"/>
          <p:cNvSpPr/>
          <p:nvPr/>
        </p:nvSpPr>
        <p:spPr>
          <a:xfrm>
            <a:off x="457200" y="3962400"/>
            <a:ext cx="6934200" cy="400050"/>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MENGAPA PERLU MEMPELAJARI ILMU EKONOMI</a:t>
            </a:r>
            <a:endParaRPr kumimoji="0" lang="en-US" sz="19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8" name="Rectangle 2"/>
          <p:cNvSpPr>
            <a:spLocks noGrp="1" noChangeArrowheads="1"/>
          </p:cNvSpPr>
          <p:nvPr>
            <p:ph type="title"/>
          </p:nvPr>
        </p:nvSpPr>
        <p:spPr>
          <a:xfrm>
            <a:off x="304800" y="381000"/>
            <a:ext cx="8686800" cy="838200"/>
          </a:xfr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Barang</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Ekonomi</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dan</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Barang</a:t>
            </a:r>
            <a:r>
              <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3600" b="1" i="0" u="none" strike="noStrike" kern="1200" cap="all" spc="0" normalizeH="0" baseline="0" noProof="0" dirty="0" err="1">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Bebas</a:t>
            </a:r>
            <a:endParaRPr kumimoji="0" lang="en-US" sz="36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endParaRPr>
          </a:p>
        </p:txBody>
      </p:sp>
      <p:graphicFrame>
        <p:nvGraphicFramePr>
          <p:cNvPr id="166998" name="Group 86"/>
          <p:cNvGraphicFramePr>
            <a:graphicFrameLocks noGrp="1"/>
          </p:cNvGraphicFramePr>
          <p:nvPr>
            <p:ph idx="1"/>
          </p:nvPr>
        </p:nvGraphicFramePr>
        <p:xfrm>
          <a:off x="457200" y="1828800"/>
          <a:ext cx="8229600" cy="2590800"/>
        </p:xfrm>
        <a:graphic>
          <a:graphicData uri="http://schemas.openxmlformats.org/drawingml/2006/table">
            <a:tbl>
              <a:tblPr/>
              <a:tblGrid>
                <a:gridCol w="2209800"/>
                <a:gridCol w="3048000"/>
                <a:gridCol w="2971800"/>
              </a:tblGrid>
              <a:tr h="5334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25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 Exclusion </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 Non Exclusion </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r>
              <a:tr h="990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Rivalry</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Barang Ekonomi</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Barang Semi Bebas</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r>
              <a:tr h="10668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rPr>
                        <a:t>Non Rivalry</a:t>
                      </a:r>
                      <a:endParaRPr kumimoji="0" lang="en-US" sz="25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Barang</a:t>
                      </a:r>
                      <a:r>
                        <a:rPr kumimoji="0" lang="en-US" sz="25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Semi </a:t>
                      </a:r>
                      <a:r>
                        <a:rPr kumimoji="0" lang="en-US" sz="25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Ekonomi</a:t>
                      </a:r>
                      <a:endParaRPr kumimoji="0" lang="en-US" sz="25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25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Barang</a:t>
                      </a:r>
                      <a:r>
                        <a:rPr kumimoji="0" lang="en-US" sz="25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sz="25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Bebas</a:t>
                      </a:r>
                      <a:endParaRPr kumimoji="0" lang="en-US" sz="25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380" marR="91380" marT="45690" marB="456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r>
            </a:tbl>
          </a:graphicData>
        </a:graphic>
      </p:graphicFrame>
      <p:sp>
        <p:nvSpPr>
          <p:cNvPr id="23"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6646"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600" kern="1200" dirty="0">
                <a:solidFill>
                  <a:srgbClr val="D38E27"/>
                </a:solidFill>
                <a:latin typeface="Garamond" panose="02020404030301010803" pitchFamily="18" charset="0"/>
                <a:ea typeface="+mn-ea"/>
                <a:cs typeface="Arial" panose="020B0604020202020204" pitchFamily="34" charset="0"/>
              </a:rPr>
              <a:t>Halaman </a:t>
            </a:r>
            <a:fld id="{9A0DB2DC-4C9A-4742-B13C-FB6460FD3503}" type="slidenum">
              <a:rPr lang="en-US" altLang="en-US" sz="1600" kern="1200" dirty="0">
                <a:solidFill>
                  <a:srgbClr val="D38E27"/>
                </a:solidFill>
                <a:latin typeface="Garamond" panose="02020404030301010803" pitchFamily="18" charset="0"/>
                <a:ea typeface="+mn-ea"/>
                <a:cs typeface="Arial" panose="020B0604020202020204" pitchFamily="34" charset="0"/>
              </a:rPr>
            </a:fld>
            <a:endParaRPr lang="en-US" altLang="en-US" sz="1600" kern="1200" dirty="0">
              <a:solidFill>
                <a:srgbClr val="D38E27"/>
              </a:solidFill>
              <a:latin typeface="Garamond" panose="02020404030301010803" pitchFamily="18" charset="0"/>
              <a:ea typeface="Arial" panose="020B0604020202020204" pitchFamily="34" charset="0"/>
              <a:cs typeface="Arial" panose="020B0604020202020204" pitchFamily="34" charset="0"/>
            </a:endParaRPr>
          </a:p>
        </p:txBody>
      </p:sp>
      <p:sp>
        <p:nvSpPr>
          <p:cNvPr id="26647" name="Text Box 66"/>
          <p:cNvSpPr txBox="1"/>
          <p:nvPr/>
        </p:nvSpPr>
        <p:spPr>
          <a:xfrm>
            <a:off x="534988" y="4343400"/>
            <a:ext cx="8153400" cy="1825625"/>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900" u="sng" dirty="0">
                <a:solidFill>
                  <a:schemeClr val="tx1"/>
                </a:solidFill>
                <a:latin typeface="Arial" panose="020B0604020202020204" pitchFamily="34" charset="0"/>
                <a:cs typeface="Arial" panose="020B0604020202020204" pitchFamily="34" charset="0"/>
              </a:rPr>
              <a:t>Keterangan</a:t>
            </a:r>
            <a:r>
              <a:rPr lang="en-US" altLang="id-ID" sz="1900" dirty="0">
                <a:solidFill>
                  <a:schemeClr val="tx1"/>
                </a:solidFill>
                <a:latin typeface="Arial" panose="020B0604020202020204" pitchFamily="34" charset="0"/>
                <a:cs typeface="Arial" panose="020B0604020202020204" pitchFamily="34" charset="0"/>
              </a:rPr>
              <a:t>:</a:t>
            </a:r>
            <a:endParaRPr lang="en-US" altLang="id-ID" sz="1900" dirty="0">
              <a:solidFill>
                <a:schemeClr val="tx1"/>
              </a:solidFill>
              <a:latin typeface="Arial" panose="020B0604020202020204" pitchFamily="34" charset="0"/>
              <a:cs typeface="Arial" panose="020B0604020202020204" pitchFamily="34" charset="0"/>
            </a:endParaRPr>
          </a:p>
          <a:p>
            <a:pPr marL="0" lvl="0" indent="0"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Exclusion; pengorbanan		  Rivalry;  bersinggungan dengan 						  hak orang lain</a:t>
            </a:r>
            <a:endParaRPr lang="en-US" altLang="id-ID" sz="1900" dirty="0">
              <a:solidFill>
                <a:schemeClr val="tx1"/>
              </a:solidFill>
              <a:latin typeface="Arial" panose="020B0604020202020204" pitchFamily="34" charset="0"/>
              <a:cs typeface="Arial" panose="020B0604020202020204" pitchFamily="34" charset="0"/>
            </a:endParaRPr>
          </a:p>
          <a:p>
            <a:pPr marL="0" lvl="0" indent="0"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Non-Exclusion; tanpa pengorbanan  Non-Rivalry;  tanpa bersinggungan 					         dengan hak orang lain</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6648" name="Text Box 69"/>
          <p:cNvSpPr txBox="1"/>
          <p:nvPr/>
        </p:nvSpPr>
        <p:spPr>
          <a:xfrm>
            <a:off x="457200" y="1371600"/>
            <a:ext cx="6248400" cy="381000"/>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Tabel Sifat barang ekonomi dan barang bebas</a:t>
            </a:r>
            <a:endParaRPr lang="en-US" altLang="id-ID" sz="1900" dirty="0">
              <a:solidFill>
                <a:schemeClr val="tx1"/>
              </a:solidFill>
              <a:latin typeface="Arial" panose="020B0604020202020204" pitchFamily="34" charset="0"/>
              <a:ea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2" name="Rectangle 2"/>
          <p:cNvSpPr>
            <a:spLocks noGrp="1" noChangeArrowheads="1"/>
          </p:cNvSpPr>
          <p:nvPr>
            <p:ph type="title"/>
          </p:nvPr>
        </p:nvSpPr>
        <p:spPr>
          <a:noFill/>
          <a:ln>
            <a:noFill/>
          </a:ln>
          <a:effectLst/>
          <a:scene3d>
            <a:camera prst="orthographicFront"/>
            <a:lightRig rig="balanced" dir="t"/>
          </a:scene3d>
          <a:sp3d prstMaterial="plastic"/>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3600" b="0" i="0" u="sng"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rPr>
              <a:t>Fungsi Pasar</a:t>
            </a:r>
            <a:endParaRPr kumimoji="0" lang="en-US" sz="3600" b="0" i="0" u="sng" strike="noStrike" kern="1200" cap="all" spc="0" normalizeH="0" baseline="0" noProof="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27651" name="Rectangle 3"/>
          <p:cNvSpPr>
            <a:spLocks noGrp="1"/>
          </p:cNvSpPr>
          <p:nvPr>
            <p:ph idx="1"/>
          </p:nvPr>
        </p:nvSpPr>
        <p:spPr>
          <a:xfrm>
            <a:off x="458788" y="1143000"/>
            <a:ext cx="8226425" cy="4989513"/>
          </a:xfrm>
          <a:ln/>
        </p:spPr>
        <p:txBody>
          <a:bodyPr vert="horz" wrap="square" lIns="91440" tIns="45720" rIns="91440" bIns="45720" anchor="t" anchorCtr="0"/>
          <a:p>
            <a:pPr marL="571500" indent="-571500" eaLnBrk="1" hangingPunct="1">
              <a:lnSpc>
                <a:spcPct val="80000"/>
              </a:lnSpc>
              <a:buClr>
                <a:schemeClr val="tx1"/>
              </a:buClr>
              <a:buFont typeface="Wingdings" panose="05000000000000000000" pitchFamily="2" charset="2"/>
              <a:buChar char="q"/>
            </a:pPr>
            <a:r>
              <a:rPr lang="en-US" altLang="id-ID" sz="2600" dirty="0"/>
              <a:t>Pasar dalam pengertian tempat </a:t>
            </a:r>
            <a:r>
              <a:rPr lang="en-US" altLang="id-ID" sz="2600" i="1" dirty="0"/>
              <a:t>(place)</a:t>
            </a:r>
            <a:r>
              <a:rPr lang="en-US" altLang="id-ID" sz="2600" dirty="0"/>
              <a:t> tidak semata-mata secara phisik, negosiasi antara penjual dan pembeli memungkinkan dilakukan transaksi jarak jauh menggunakan telepon, internet sejalan dengan perkembangan teknologi informasi dan komunikasi.</a:t>
            </a:r>
            <a:endParaRPr lang="en-US" altLang="id-ID" sz="2600" dirty="0"/>
          </a:p>
          <a:p>
            <a:pPr marL="571500" indent="-571500" eaLnBrk="1" hangingPunct="1">
              <a:lnSpc>
                <a:spcPct val="80000"/>
              </a:lnSpc>
              <a:buClr>
                <a:schemeClr val="tx1"/>
              </a:buClr>
              <a:buFont typeface="Wingdings" panose="05000000000000000000" pitchFamily="2" charset="2"/>
              <a:buChar char="q"/>
            </a:pPr>
            <a:r>
              <a:rPr lang="en-US" altLang="id-ID" sz="2600" dirty="0"/>
              <a:t>5 fungsi utama pasar </a:t>
            </a:r>
            <a:r>
              <a:rPr lang="en-US" altLang="id-ID" sz="2600" i="1" dirty="0"/>
              <a:t>(menjawab What, How, For Whom)</a:t>
            </a:r>
            <a:r>
              <a:rPr lang="en-US" altLang="id-ID" sz="2600" dirty="0"/>
              <a:t>;</a:t>
            </a:r>
            <a:endParaRPr lang="en-US" altLang="id-ID" sz="2600" dirty="0"/>
          </a:p>
          <a:p>
            <a:pPr marL="1089025" lvl="2" indent="-417195" eaLnBrk="1" hangingPunct="1">
              <a:lnSpc>
                <a:spcPct val="80000"/>
              </a:lnSpc>
              <a:buClr>
                <a:schemeClr val="tx1"/>
              </a:buClr>
              <a:buFont typeface="Wingdings" panose="05000000000000000000" pitchFamily="2" charset="2"/>
              <a:buAutoNum type="arabicPeriod"/>
            </a:pPr>
            <a:r>
              <a:rPr lang="en-US" altLang="id-ID" sz="2500" dirty="0"/>
              <a:t>Pasar menentukan harga barang</a:t>
            </a:r>
            <a:endParaRPr lang="en-US" altLang="id-ID" sz="2500" dirty="0"/>
          </a:p>
          <a:p>
            <a:pPr marL="1089025" lvl="2" indent="-417195" eaLnBrk="1" hangingPunct="1">
              <a:lnSpc>
                <a:spcPct val="80000"/>
              </a:lnSpc>
              <a:buClr>
                <a:schemeClr val="tx1"/>
              </a:buClr>
              <a:buFont typeface="Wingdings" panose="05000000000000000000" pitchFamily="2" charset="2"/>
              <a:buAutoNum type="arabicPeriod"/>
            </a:pPr>
            <a:r>
              <a:rPr lang="en-US" altLang="id-ID" sz="2500" dirty="0"/>
              <a:t>Pasar mengorganisasi produksi</a:t>
            </a:r>
            <a:endParaRPr lang="en-US" altLang="id-ID" sz="2500" dirty="0"/>
          </a:p>
          <a:p>
            <a:pPr marL="1089025" lvl="2" indent="-417195" eaLnBrk="1" hangingPunct="1">
              <a:lnSpc>
                <a:spcPct val="80000"/>
              </a:lnSpc>
              <a:buClr>
                <a:schemeClr val="tx1"/>
              </a:buClr>
              <a:buFont typeface="Wingdings" panose="05000000000000000000" pitchFamily="2" charset="2"/>
              <a:buAutoNum type="arabicPeriod"/>
            </a:pPr>
            <a:r>
              <a:rPr lang="en-US" altLang="id-ID" sz="2500" dirty="0"/>
              <a:t>Pasar mendistribusikan barang dan jasa</a:t>
            </a:r>
            <a:endParaRPr lang="en-US" altLang="id-ID" sz="2500" dirty="0"/>
          </a:p>
          <a:p>
            <a:pPr marL="1089025" lvl="2" indent="-417195" eaLnBrk="1" hangingPunct="1">
              <a:lnSpc>
                <a:spcPct val="80000"/>
              </a:lnSpc>
              <a:buClr>
                <a:schemeClr val="tx1"/>
              </a:buClr>
              <a:buFont typeface="Wingdings" panose="05000000000000000000" pitchFamily="2" charset="2"/>
              <a:buAutoNum type="arabicPeriod"/>
            </a:pPr>
            <a:r>
              <a:rPr lang="en-US" altLang="id-ID" sz="2500" dirty="0"/>
              <a:t>Pasar melakukan penjatahan</a:t>
            </a:r>
            <a:endParaRPr lang="en-US" altLang="id-ID" sz="2500" dirty="0"/>
          </a:p>
          <a:p>
            <a:pPr marL="1089025" lvl="2" indent="-417195" eaLnBrk="1" hangingPunct="1">
              <a:lnSpc>
                <a:spcPct val="80000"/>
              </a:lnSpc>
              <a:buClr>
                <a:schemeClr val="tx1"/>
              </a:buClr>
              <a:buFont typeface="Wingdings" panose="05000000000000000000" pitchFamily="2" charset="2"/>
              <a:buAutoNum type="arabicPeriod"/>
            </a:pPr>
            <a:r>
              <a:rPr lang="en-US" altLang="id-ID" sz="2500" dirty="0"/>
              <a:t>Pasar menyediakan barang dan jasa untuk masa datang</a:t>
            </a:r>
            <a:endParaRPr lang="en-US" altLang="id-ID" sz="2500" dirty="0"/>
          </a:p>
        </p:txBody>
      </p:sp>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7653"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600" kern="1200" dirty="0">
                <a:solidFill>
                  <a:srgbClr val="D38E27"/>
                </a:solidFill>
                <a:latin typeface="Garamond" panose="02020404030301010803" pitchFamily="18" charset="0"/>
                <a:ea typeface="+mn-ea"/>
                <a:cs typeface="Arial" panose="020B0604020202020204" pitchFamily="34" charset="0"/>
              </a:rPr>
              <a:t>Halaman </a:t>
            </a:r>
            <a:fld id="{9A0DB2DC-4C9A-4742-B13C-FB6460FD3503}" type="slidenum">
              <a:rPr lang="en-US" altLang="en-US" sz="1600" kern="1200" dirty="0">
                <a:solidFill>
                  <a:srgbClr val="D38E27"/>
                </a:solidFill>
                <a:latin typeface="Garamond" panose="02020404030301010803" pitchFamily="18" charset="0"/>
                <a:ea typeface="+mn-ea"/>
                <a:cs typeface="Arial" panose="020B0604020202020204" pitchFamily="34" charset="0"/>
              </a:rPr>
            </a:fld>
            <a:endParaRPr lang="en-US" altLang="en-US" sz="1600" kern="1200" dirty="0">
              <a:solidFill>
                <a:srgbClr val="D38E27"/>
              </a:solidFill>
              <a:latin typeface="Garamond" panose="02020404030301010803" pitchFamily="18" charset="0"/>
              <a:ea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8675"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grpSp>
        <p:nvGrpSpPr>
          <p:cNvPr id="28676" name="Group 2"/>
          <p:cNvGrpSpPr/>
          <p:nvPr/>
        </p:nvGrpSpPr>
        <p:grpSpPr>
          <a:xfrm>
            <a:off x="3352800" y="1752600"/>
            <a:ext cx="5562600" cy="4572000"/>
            <a:chOff x="2517" y="6480"/>
            <a:chExt cx="7200" cy="5040"/>
          </a:xfrm>
        </p:grpSpPr>
        <p:sp>
          <p:nvSpPr>
            <p:cNvPr id="28680" name="Text Box 3"/>
            <p:cNvSpPr txBox="1"/>
            <p:nvPr/>
          </p:nvSpPr>
          <p:spPr>
            <a:xfrm>
              <a:off x="2517" y="10080"/>
              <a:ext cx="2520" cy="720"/>
            </a:xfrm>
            <a:prstGeom prst="rect">
              <a:avLst/>
            </a:prstGeom>
            <a:solidFill>
              <a:srgbClr val="FFCC99"/>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endParaRPr lang="en-US" altLang="id-ID" sz="14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buClrTx/>
                <a:buSzTx/>
                <a:buFontTx/>
                <a:buNone/>
              </a:pPr>
              <a:r>
                <a:rPr lang="en-US" altLang="id-ID" sz="1400" b="1" dirty="0">
                  <a:solidFill>
                    <a:schemeClr val="tx1"/>
                  </a:solidFill>
                  <a:latin typeface="Arial" panose="020B0604020202020204" pitchFamily="34" charset="0"/>
                  <a:cs typeface="Arial" panose="020B0604020202020204" pitchFamily="34" charset="0"/>
                </a:rPr>
                <a:t>PEMERINTAH </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8681" name="Text Box 4"/>
            <p:cNvSpPr txBox="1"/>
            <p:nvPr/>
          </p:nvSpPr>
          <p:spPr>
            <a:xfrm>
              <a:off x="7197" y="10440"/>
              <a:ext cx="2520" cy="1080"/>
            </a:xfrm>
            <a:prstGeom prst="rect">
              <a:avLst/>
            </a:prstGeom>
            <a:solidFill>
              <a:srgbClr val="CCFFCC"/>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r>
                <a:rPr lang="en-US" altLang="id-ID" sz="1600" b="1" dirty="0">
                  <a:solidFill>
                    <a:schemeClr val="tx1"/>
                  </a:solidFill>
                  <a:latin typeface="Arial" panose="020B0604020202020204" pitchFamily="34" charset="0"/>
                  <a:cs typeface="Arial" panose="020B0604020202020204" pitchFamily="34" charset="0"/>
                </a:rPr>
                <a:t>SEKTOR </a:t>
              </a:r>
              <a:endParaRPr lang="en-US" altLang="id-ID" sz="16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600" b="1" dirty="0">
                  <a:solidFill>
                    <a:schemeClr val="tx1"/>
                  </a:solidFill>
                  <a:latin typeface="Arial" panose="020B0604020202020204" pitchFamily="34" charset="0"/>
                  <a:cs typeface="Arial" panose="020B0604020202020204" pitchFamily="34" charset="0"/>
                </a:rPr>
                <a:t>LUAR NEGERI</a:t>
              </a:r>
              <a:endParaRPr lang="en-US" altLang="id-ID" sz="1900" dirty="0">
                <a:solidFill>
                  <a:schemeClr val="tx1"/>
                </a:solidFill>
                <a:latin typeface="Arial" panose="020B0604020202020204" pitchFamily="34" charset="0"/>
                <a:ea typeface="Arial" panose="020B0604020202020204" pitchFamily="34" charset="0"/>
              </a:endParaRPr>
            </a:p>
          </p:txBody>
        </p:sp>
        <p:grpSp>
          <p:nvGrpSpPr>
            <p:cNvPr id="28682" name="Group 5"/>
            <p:cNvGrpSpPr/>
            <p:nvPr/>
          </p:nvGrpSpPr>
          <p:grpSpPr>
            <a:xfrm>
              <a:off x="2517" y="6660"/>
              <a:ext cx="2340" cy="1800"/>
              <a:chOff x="2517" y="6660"/>
              <a:chExt cx="2340" cy="1800"/>
            </a:xfrm>
          </p:grpSpPr>
          <p:sp>
            <p:nvSpPr>
              <p:cNvPr id="28693" name="Oval 6"/>
              <p:cNvSpPr/>
              <p:nvPr/>
            </p:nvSpPr>
            <p:spPr>
              <a:xfrm>
                <a:off x="2517" y="6660"/>
                <a:ext cx="2340" cy="1800"/>
              </a:xfrm>
              <a:prstGeom prst="ellipse">
                <a:avLst/>
              </a:prstGeom>
              <a:solidFill>
                <a:srgbClr val="FFFF00"/>
              </a:solidFill>
              <a:ln w="9525" cap="flat" cmpd="sng">
                <a:solidFill>
                  <a:srgbClr val="00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8694" name="Text Box 7"/>
              <p:cNvSpPr txBox="1"/>
              <p:nvPr/>
            </p:nvSpPr>
            <p:spPr>
              <a:xfrm>
                <a:off x="2697" y="7020"/>
                <a:ext cx="1980" cy="900"/>
              </a:xfrm>
              <a:prstGeom prst="rect">
                <a:avLst/>
              </a:prstGeom>
              <a:solidFill>
                <a:srgbClr val="FFFF00"/>
              </a:solidFill>
              <a:ln w="9525">
                <a:noFill/>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endParaRPr lang="en-US" altLang="id-ID" sz="14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RT. KONSUMEN</a:t>
                </a:r>
                <a:endParaRPr lang="en-US" altLang="id-ID" sz="1900" dirty="0">
                  <a:solidFill>
                    <a:schemeClr val="tx1"/>
                  </a:solidFill>
                  <a:latin typeface="Arial" panose="020B0604020202020204" pitchFamily="34" charset="0"/>
                  <a:ea typeface="Arial" panose="020B0604020202020204" pitchFamily="34" charset="0"/>
                </a:endParaRPr>
              </a:p>
            </p:txBody>
          </p:sp>
        </p:grpSp>
        <p:grpSp>
          <p:nvGrpSpPr>
            <p:cNvPr id="28683" name="Group 8"/>
            <p:cNvGrpSpPr/>
            <p:nvPr/>
          </p:nvGrpSpPr>
          <p:grpSpPr>
            <a:xfrm>
              <a:off x="7017" y="6660"/>
              <a:ext cx="2520" cy="1800"/>
              <a:chOff x="2517" y="5940"/>
              <a:chExt cx="2520" cy="1800"/>
            </a:xfrm>
          </p:grpSpPr>
          <p:sp>
            <p:nvSpPr>
              <p:cNvPr id="28691" name="Oval 9"/>
              <p:cNvSpPr/>
              <p:nvPr/>
            </p:nvSpPr>
            <p:spPr>
              <a:xfrm>
                <a:off x="2517" y="5940"/>
                <a:ext cx="2520" cy="1800"/>
              </a:xfrm>
              <a:prstGeom prst="ellipse">
                <a:avLst/>
              </a:prstGeom>
              <a:solidFill>
                <a:srgbClr val="FF99CC"/>
              </a:solidFill>
              <a:ln w="9525" cap="flat" cmpd="sng">
                <a:solidFill>
                  <a:srgbClr val="000000"/>
                </a:solidFill>
                <a:prstDash val="solid"/>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8692" name="Text Box 10"/>
              <p:cNvSpPr txBox="1"/>
              <p:nvPr/>
            </p:nvSpPr>
            <p:spPr>
              <a:xfrm>
                <a:off x="2697" y="6480"/>
                <a:ext cx="2160" cy="900"/>
              </a:xfrm>
              <a:prstGeom prst="rect">
                <a:avLst/>
              </a:prstGeom>
              <a:solidFill>
                <a:srgbClr val="FF99CC"/>
              </a:solidFill>
              <a:ln w="9525">
                <a:noFill/>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spcAft>
                    <a:spcPts val="1000"/>
                  </a:spcAft>
                  <a:buClrTx/>
                  <a:buSzTx/>
                  <a:buFontTx/>
                  <a:buNone/>
                </a:pPr>
                <a:endParaRPr lang="en-US" altLang="id-ID" sz="1400" b="1" dirty="0">
                  <a:solidFill>
                    <a:schemeClr val="tx1"/>
                  </a:solidFill>
                  <a:latin typeface="Arial" panose="020B0604020202020204" pitchFamily="34" charset="0"/>
                  <a:cs typeface="Arial" panose="020B0604020202020204" pitchFamily="34" charset="0"/>
                </a:endParaRPr>
              </a:p>
              <a:p>
                <a:pPr marL="0" lvl="0" indent="0" algn="ctr" eaLnBrk="1" hangingPunct="1">
                  <a:spcBef>
                    <a:spcPct val="0"/>
                  </a:spcBef>
                  <a:spcAft>
                    <a:spcPts val="1000"/>
                  </a:spcAft>
                  <a:buClrTx/>
                  <a:buSzTx/>
                  <a:buFontTx/>
                  <a:buNone/>
                </a:pPr>
                <a:r>
                  <a:rPr lang="en-US" altLang="id-ID" sz="1400" b="1" dirty="0">
                    <a:solidFill>
                      <a:schemeClr val="tx1"/>
                    </a:solidFill>
                    <a:latin typeface="Arial" panose="020B0604020202020204" pitchFamily="34" charset="0"/>
                    <a:cs typeface="Arial" panose="020B0604020202020204" pitchFamily="34" charset="0"/>
                  </a:rPr>
                  <a:t>RT. PRODUSEN</a:t>
                </a:r>
                <a:endParaRPr lang="en-US" altLang="id-ID" sz="1400" b="1" dirty="0">
                  <a:solidFill>
                    <a:schemeClr val="tx1"/>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endParaRPr lang="en-US" altLang="id-ID" sz="1900" dirty="0">
                  <a:solidFill>
                    <a:schemeClr val="tx1"/>
                  </a:solidFill>
                  <a:latin typeface="Arial" panose="020B0604020202020204" pitchFamily="34" charset="0"/>
                  <a:ea typeface="Arial" panose="020B0604020202020204" pitchFamily="34" charset="0"/>
                </a:endParaRPr>
              </a:p>
            </p:txBody>
          </p:sp>
        </p:grpSp>
        <p:sp>
          <p:nvSpPr>
            <p:cNvPr id="28684" name="AutoShape 11"/>
            <p:cNvSpPr/>
            <p:nvPr/>
          </p:nvSpPr>
          <p:spPr>
            <a:xfrm>
              <a:off x="5037" y="7020"/>
              <a:ext cx="1800" cy="1080"/>
            </a:xfrm>
            <a:prstGeom prst="leftRightArrow">
              <a:avLst>
                <a:gd name="adj1" fmla="val 50000"/>
                <a:gd name="adj2" fmla="val 33333"/>
              </a:avLst>
            </a:prstGeom>
            <a:solidFill>
              <a:srgbClr val="000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8685" name="AutoShape 12"/>
            <p:cNvSpPr/>
            <p:nvPr/>
          </p:nvSpPr>
          <p:spPr>
            <a:xfrm>
              <a:off x="4317" y="8460"/>
              <a:ext cx="3420" cy="360"/>
            </a:xfrm>
            <a:prstGeom prst="curvedUpArrow">
              <a:avLst>
                <a:gd name="adj1" fmla="val 190000"/>
                <a:gd name="adj2" fmla="val 380000"/>
                <a:gd name="adj3" fmla="val 33333"/>
              </a:avLst>
            </a:prstGeom>
            <a:solidFill>
              <a:srgbClr val="FF99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8686" name="AutoShape 13"/>
            <p:cNvSpPr/>
            <p:nvPr/>
          </p:nvSpPr>
          <p:spPr>
            <a:xfrm>
              <a:off x="4677" y="6480"/>
              <a:ext cx="2520" cy="180"/>
            </a:xfrm>
            <a:prstGeom prst="curvedDownArrow">
              <a:avLst>
                <a:gd name="adj1" fmla="val 280000"/>
                <a:gd name="adj2" fmla="val 560000"/>
                <a:gd name="adj3" fmla="val 33333"/>
              </a:avLst>
            </a:prstGeom>
            <a:solidFill>
              <a:srgbClr val="808000"/>
            </a:solidFill>
            <a:ln w="9525" cap="flat" cmpd="sng">
              <a:solidFill>
                <a:srgbClr val="000000"/>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8687" name="Line 14"/>
            <p:cNvSpPr/>
            <p:nvPr/>
          </p:nvSpPr>
          <p:spPr>
            <a:xfrm flipH="1">
              <a:off x="5217" y="8640"/>
              <a:ext cx="3060" cy="1260"/>
            </a:xfrm>
            <a:prstGeom prst="line">
              <a:avLst/>
            </a:prstGeom>
            <a:ln w="9525" cap="flat" cmpd="sng">
              <a:solidFill>
                <a:srgbClr val="000000"/>
              </a:solidFill>
              <a:prstDash val="solid"/>
              <a:headEnd type="none" w="med" len="med"/>
              <a:tailEnd type="triangle" w="med" len="med"/>
            </a:ln>
          </p:spPr>
        </p:sp>
        <p:sp>
          <p:nvSpPr>
            <p:cNvPr id="28688" name="Line 15"/>
            <p:cNvSpPr/>
            <p:nvPr/>
          </p:nvSpPr>
          <p:spPr>
            <a:xfrm>
              <a:off x="3597" y="8640"/>
              <a:ext cx="0" cy="1260"/>
            </a:xfrm>
            <a:prstGeom prst="line">
              <a:avLst/>
            </a:prstGeom>
            <a:ln w="9525" cap="flat" cmpd="sng">
              <a:solidFill>
                <a:srgbClr val="000000"/>
              </a:solidFill>
              <a:prstDash val="solid"/>
              <a:headEnd type="none" w="med" len="med"/>
              <a:tailEnd type="triangle" w="med" len="med"/>
            </a:ln>
          </p:spPr>
        </p:sp>
        <p:sp>
          <p:nvSpPr>
            <p:cNvPr id="28689" name="Line 16"/>
            <p:cNvSpPr/>
            <p:nvPr/>
          </p:nvSpPr>
          <p:spPr>
            <a:xfrm>
              <a:off x="5037" y="10440"/>
              <a:ext cx="1980" cy="540"/>
            </a:xfrm>
            <a:prstGeom prst="line">
              <a:avLst/>
            </a:prstGeom>
            <a:ln w="9525" cap="flat" cmpd="sng">
              <a:solidFill>
                <a:srgbClr val="000000"/>
              </a:solidFill>
              <a:prstDash val="solid"/>
              <a:headEnd type="none" w="med" len="med"/>
              <a:tailEnd type="triangle" w="med" len="med"/>
            </a:ln>
          </p:spPr>
        </p:sp>
        <p:sp>
          <p:nvSpPr>
            <p:cNvPr id="28690" name="Line 17"/>
            <p:cNvSpPr/>
            <p:nvPr/>
          </p:nvSpPr>
          <p:spPr>
            <a:xfrm flipH="1" flipV="1">
              <a:off x="8817" y="8640"/>
              <a:ext cx="180" cy="1620"/>
            </a:xfrm>
            <a:prstGeom prst="line">
              <a:avLst/>
            </a:prstGeom>
            <a:ln w="9525" cap="flat" cmpd="sng">
              <a:solidFill>
                <a:srgbClr val="000000"/>
              </a:solidFill>
              <a:prstDash val="solid"/>
              <a:headEnd type="none" w="med" len="med"/>
              <a:tailEnd type="triangle" w="med" len="med"/>
            </a:ln>
          </p:spPr>
        </p:sp>
      </p:grpSp>
      <p:sp>
        <p:nvSpPr>
          <p:cNvPr id="86034" name="Rectangle 18"/>
          <p:cNvSpPr>
            <a:spLocks noChangeArrowheads="1"/>
          </p:cNvSpPr>
          <p:nvPr/>
        </p:nvSpPr>
        <p:spPr bwMode="auto">
          <a:xfrm>
            <a:off x="228600" y="2667000"/>
            <a:ext cx="2590800" cy="1938338"/>
          </a:xfrm>
          <a:prstGeom prst="rect">
            <a:avLst/>
          </a:prstGeom>
          <a:noFill/>
          <a:ln w="9525">
            <a:solidFill>
              <a:schemeClr val="bg2">
                <a:lumMod val="10000"/>
              </a:schemeClr>
            </a:solid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828675" algn="l"/>
                <a:tab pos="914400" algn="l"/>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KONSUMEN</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 pos="914400" algn="l"/>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PRODUSEN</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 pos="914400" algn="l"/>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PEMERINTAH</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828675" algn="l"/>
                <a:tab pos="914400" algn="l"/>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SEKTOR LUAR</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828675" algn="l"/>
                <a:tab pos="914400" algn="l"/>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NEGERI</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3" name="Rectangle 22"/>
          <p:cNvSpPr/>
          <p:nvPr/>
        </p:nvSpPr>
        <p:spPr>
          <a:xfrm>
            <a:off x="381000" y="609600"/>
            <a:ext cx="5000625" cy="708025"/>
          </a:xfrm>
          <a:prstGeom prst="rect">
            <a:avLst/>
          </a:prstGeom>
        </p:spPr>
        <p:txBody>
          <a:bodyPr wrap="none">
            <a:spAutoFit/>
          </a:bodyPr>
          <a:lstStyle/>
          <a:p>
            <a:pPr marL="114300" marR="0" lvl="1" indent="0" algn="l" defTabSz="914400" rtl="0" eaLnBrk="0" fontAlgn="base" latinLnBrk="0" hangingPunct="0">
              <a:lnSpc>
                <a:spcPct val="100000"/>
              </a:lnSpc>
              <a:spcBef>
                <a:spcPct val="0"/>
              </a:spcBef>
              <a:spcAft>
                <a:spcPct val="0"/>
              </a:spcAft>
              <a:buClrTx/>
              <a:buSzTx/>
              <a:buFontTx/>
              <a:buNone/>
              <a:tabLst>
                <a:tab pos="828675" algn="l"/>
                <a:tab pos="914400" algn="l"/>
              </a:tabLst>
              <a:defRPr/>
            </a:pPr>
            <a:r>
              <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PELAKU EKONOMI</a:t>
            </a:r>
            <a:endParaRPr kumimoji="0" lang="en-US" sz="4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6" name="Curved Down Arrow 25"/>
          <p:cNvSpPr/>
          <p:nvPr/>
        </p:nvSpPr>
        <p:spPr>
          <a:xfrm rot="19673947">
            <a:off x="936625" y="1543050"/>
            <a:ext cx="1700213" cy="719138"/>
          </a:xfrm>
          <a:prstGeom prst="curved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6" name="Rectangle 2"/>
          <p:cNvSpPr>
            <a:spLocks noGrp="1" noChangeArrowheads="1"/>
          </p:cNvSpPr>
          <p:nvPr>
            <p:ph type="title"/>
          </p:nvPr>
        </p:nvSpPr>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Diagram </a:t>
            </a:r>
            <a:r>
              <a:rPr kumimoji="0" lang="en-US" sz="2700" b="1" i="0" u="none" strike="noStrike" kern="1200" cap="all" spc="0" normalizeH="0" baseline="0" noProof="0" dirty="0" err="1">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Alir</a:t>
            </a:r>
            <a: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2700" b="1" i="0" u="none" strike="noStrike" kern="1200" cap="all" spc="0" normalizeH="0" baseline="0" noProof="0" dirty="0" err="1">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Melingkar</a:t>
            </a:r>
            <a: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2700" b="1" i="0" u="none" strike="noStrike" kern="1200" cap="all" spc="0" normalizeH="0" baseline="0" noProof="0" dirty="0" err="1">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Kegiatan</a:t>
            </a:r>
            <a: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r>
              <a:rPr kumimoji="0" lang="en-US" sz="2700" b="1" i="0" u="none" strike="noStrike" kern="1200" cap="all" spc="0" normalizeH="0" baseline="0" noProof="0" dirty="0" err="1">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Ekonomi</a:t>
            </a:r>
            <a: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 </a:t>
            </a:r>
            <a:br>
              <a:rPr kumimoji="0" lang="en-US" sz="27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br>
            <a:r>
              <a:rPr kumimoji="0" lang="en-US" sz="2000" b="1" i="1"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rPr>
              <a:t>(circular flow diagram)</a:t>
            </a:r>
            <a:endParaRPr kumimoji="0" lang="en-US" sz="2000" b="1" i="0" u="none" strike="noStrike" kern="1200" cap="all" spc="0" normalizeH="0" baseline="0" noProof="0" dirty="0">
              <a:ln>
                <a:noFill/>
              </a:ln>
              <a:solidFill>
                <a:schemeClr val="tx2"/>
              </a:solidFill>
              <a:effectLst>
                <a:outerShdw blurRad="38100" dist="38100" dir="2700000" algn="tl">
                  <a:srgbClr val="000000">
                    <a:alpha val="43137"/>
                  </a:srgbClr>
                </a:outerShdw>
                <a:reflection blurRad="12700" stA="48000" endA="300" endPos="55000" dir="5400000" sy="-90000" algn="bl" rotWithShape="0"/>
              </a:effectLst>
              <a:uLnTx/>
              <a:uFillTx/>
              <a:latin typeface="+mj-lt"/>
              <a:ea typeface="+mj-ea"/>
              <a:cs typeface="+mj-cs"/>
            </a:endParaRPr>
          </a:p>
        </p:txBody>
      </p:sp>
      <p:graphicFrame>
        <p:nvGraphicFramePr>
          <p:cNvPr id="173215" name="Group 159"/>
          <p:cNvGraphicFramePr>
            <a:graphicFrameLocks noGrp="1"/>
          </p:cNvGraphicFramePr>
          <p:nvPr>
            <p:ph idx="1"/>
          </p:nvPr>
        </p:nvGraphicFramePr>
        <p:xfrm>
          <a:off x="457200" y="1295400"/>
          <a:ext cx="8229600" cy="4897438"/>
        </p:xfrm>
        <a:graphic>
          <a:graphicData uri="http://schemas.openxmlformats.org/drawingml/2006/table">
            <a:tbl>
              <a:tblPr/>
              <a:tblGrid>
                <a:gridCol w="8229600"/>
              </a:tblGrid>
              <a:tr h="489743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19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Pasar</a:t>
                      </a:r>
                      <a:r>
                        <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sz="19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Produk</a:t>
                      </a: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sz="19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Pasar</a:t>
                      </a:r>
                      <a:r>
                        <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sz="19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Faktor</a:t>
                      </a:r>
                      <a:r>
                        <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sz="19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Produksi</a:t>
                      </a:r>
                      <a:endParaRPr kumimoji="0" lang="en-US" sz="1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380" marR="91380" marT="45650" marB="4565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29706"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600" kern="1200" dirty="0">
                <a:solidFill>
                  <a:srgbClr val="D38E27"/>
                </a:solidFill>
                <a:latin typeface="Garamond" panose="02020404030301010803" pitchFamily="18" charset="0"/>
                <a:ea typeface="+mn-ea"/>
                <a:cs typeface="Arial" panose="020B0604020202020204" pitchFamily="34" charset="0"/>
              </a:rPr>
              <a:t>Halaman </a:t>
            </a:r>
            <a:fld id="{9A0DB2DC-4C9A-4742-B13C-FB6460FD3503}" type="slidenum">
              <a:rPr lang="en-US" altLang="en-US" sz="1600" kern="1200" dirty="0">
                <a:solidFill>
                  <a:srgbClr val="D38E27"/>
                </a:solidFill>
                <a:latin typeface="Garamond" panose="02020404030301010803" pitchFamily="18" charset="0"/>
                <a:ea typeface="+mn-ea"/>
                <a:cs typeface="Arial" panose="020B0604020202020204" pitchFamily="34" charset="0"/>
              </a:rPr>
            </a:fld>
            <a:endParaRPr lang="en-US" altLang="en-US" sz="1600" kern="1200" dirty="0">
              <a:solidFill>
                <a:srgbClr val="D38E27"/>
              </a:solidFill>
              <a:latin typeface="Garamond" panose="02020404030301010803" pitchFamily="18" charset="0"/>
              <a:ea typeface="Arial" panose="020B0604020202020204" pitchFamily="34" charset="0"/>
              <a:cs typeface="Arial" panose="020B0604020202020204" pitchFamily="34" charset="0"/>
            </a:endParaRPr>
          </a:p>
        </p:txBody>
      </p:sp>
      <p:sp>
        <p:nvSpPr>
          <p:cNvPr id="29707" name="Oval 117"/>
          <p:cNvSpPr/>
          <p:nvPr/>
        </p:nvSpPr>
        <p:spPr>
          <a:xfrm>
            <a:off x="990600" y="3124200"/>
            <a:ext cx="2208213" cy="1295400"/>
          </a:xfrm>
          <a:prstGeom prst="ellipse">
            <a:avLst/>
          </a:prstGeom>
          <a:solidFill>
            <a:srgbClr val="FFC000"/>
          </a:solidFill>
          <a:ln w="9525"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29708" name="Text Box 118"/>
          <p:cNvSpPr txBox="1"/>
          <p:nvPr/>
        </p:nvSpPr>
        <p:spPr>
          <a:xfrm>
            <a:off x="1220788" y="3429000"/>
            <a:ext cx="1827212" cy="669925"/>
          </a:xfrm>
          <a:prstGeom prst="rect">
            <a:avLst/>
          </a:prstGeom>
          <a:solidFill>
            <a:srgbClr val="FFC000"/>
          </a:solid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Rumah Tangga</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09" name="Text Box 119"/>
          <p:cNvSpPr txBox="1"/>
          <p:nvPr/>
        </p:nvSpPr>
        <p:spPr>
          <a:xfrm>
            <a:off x="3582988" y="1905000"/>
            <a:ext cx="1978025" cy="390525"/>
          </a:xfrm>
          <a:prstGeom prst="rect">
            <a:avLst/>
          </a:prstGeom>
          <a:solidFill>
            <a:srgbClr val="FFFF00"/>
          </a:solidFill>
          <a:ln w="9525" cap="flat" cmpd="sng">
            <a:solidFill>
              <a:schemeClr val="tx1"/>
            </a:solidFill>
            <a:prstDash val="solid"/>
            <a:miter/>
            <a:headEnd type="none" w="med" len="med"/>
            <a:tailEnd type="none" w="med" len="med"/>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Uang</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10" name="Text Box 120"/>
          <p:cNvSpPr txBox="1"/>
          <p:nvPr/>
        </p:nvSpPr>
        <p:spPr>
          <a:xfrm>
            <a:off x="3582988" y="2286000"/>
            <a:ext cx="1978025" cy="679450"/>
          </a:xfrm>
          <a:prstGeom prst="rect">
            <a:avLst/>
          </a:prstGeom>
          <a:solidFill>
            <a:srgbClr val="FFFF00"/>
          </a:solidFill>
          <a:ln w="9525" cap="flat" cmpd="sng">
            <a:solidFill>
              <a:schemeClr val="tx1"/>
            </a:solidFill>
            <a:prstDash val="solid"/>
            <a:miter/>
            <a:headEnd type="none" w="med" len="med"/>
            <a:tailEnd type="none" w="med" len="med"/>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Barang dan Jasa</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11" name="Oval 121"/>
          <p:cNvSpPr/>
          <p:nvPr/>
        </p:nvSpPr>
        <p:spPr>
          <a:xfrm>
            <a:off x="6400800" y="3278188"/>
            <a:ext cx="2209800" cy="762000"/>
          </a:xfrm>
          <a:prstGeom prst="ellipse">
            <a:avLst/>
          </a:prstGeom>
          <a:solidFill>
            <a:srgbClr val="00B0F0"/>
          </a:solidFill>
          <a:ln w="9525" cap="flat" cmpd="sng">
            <a:solidFill>
              <a:srgbClr val="000000"/>
            </a:solidFill>
            <a:prstDash val="solid"/>
            <a:headEnd type="none" w="med" len="med"/>
            <a:tailEnd type="none" w="med" len="med"/>
          </a:ln>
        </p:spPr>
        <p:txBody>
          <a:bodyPr lIns="91380" tIns="45690" rIns="91380" bIns="4569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900" dirty="0">
                <a:solidFill>
                  <a:schemeClr val="tx1"/>
                </a:solidFill>
                <a:latin typeface="Arial" panose="020B0604020202020204" pitchFamily="34" charset="0"/>
                <a:cs typeface="Arial" panose="020B0604020202020204" pitchFamily="34" charset="0"/>
              </a:rPr>
              <a:t>Perusahaan</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12" name="Text Box 123"/>
          <p:cNvSpPr txBox="1"/>
          <p:nvPr/>
        </p:nvSpPr>
        <p:spPr>
          <a:xfrm>
            <a:off x="3582988" y="5181600"/>
            <a:ext cx="1978025" cy="390525"/>
          </a:xfrm>
          <a:prstGeom prst="rect">
            <a:avLst/>
          </a:prstGeom>
          <a:solidFill>
            <a:srgbClr val="00B050"/>
          </a:solidFill>
          <a:ln w="9525" cap="flat" cmpd="sng">
            <a:solidFill>
              <a:schemeClr val="tx1"/>
            </a:solidFill>
            <a:prstDash val="solid"/>
            <a:miter/>
            <a:headEnd type="none" w="med" len="med"/>
            <a:tailEnd type="none" w="med" len="med"/>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Uang</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13" name="Text Box 124"/>
          <p:cNvSpPr txBox="1"/>
          <p:nvPr/>
        </p:nvSpPr>
        <p:spPr>
          <a:xfrm>
            <a:off x="3582988" y="4800600"/>
            <a:ext cx="1978025" cy="390525"/>
          </a:xfrm>
          <a:prstGeom prst="rect">
            <a:avLst/>
          </a:prstGeom>
          <a:solidFill>
            <a:srgbClr val="00B050"/>
          </a:solidFill>
          <a:ln w="9525" cap="flat" cmpd="sng">
            <a:solidFill>
              <a:schemeClr val="tx1"/>
            </a:solidFill>
            <a:prstDash val="solid"/>
            <a:miter/>
            <a:headEnd type="none" w="med" len="med"/>
            <a:tailEnd type="none" w="med" len="med"/>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50000"/>
              </a:spcBef>
              <a:buClrTx/>
              <a:buSzTx/>
              <a:buFontTx/>
              <a:buNone/>
            </a:pPr>
            <a:r>
              <a:rPr lang="en-US" altLang="id-ID" sz="1900" dirty="0">
                <a:solidFill>
                  <a:schemeClr val="tx1"/>
                </a:solidFill>
                <a:latin typeface="Arial" panose="020B0604020202020204" pitchFamily="34" charset="0"/>
                <a:cs typeface="Arial" panose="020B0604020202020204" pitchFamily="34" charset="0"/>
              </a:rPr>
              <a:t>Sumberdaya</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29714" name="Line 125"/>
          <p:cNvSpPr/>
          <p:nvPr/>
        </p:nvSpPr>
        <p:spPr>
          <a:xfrm flipV="1">
            <a:off x="1752600" y="2057400"/>
            <a:ext cx="0" cy="1066800"/>
          </a:xfrm>
          <a:prstGeom prst="line">
            <a:avLst/>
          </a:prstGeom>
          <a:ln w="9525" cap="flat" cmpd="sng">
            <a:solidFill>
              <a:schemeClr val="tx1"/>
            </a:solidFill>
            <a:prstDash val="solid"/>
            <a:headEnd type="none" w="med" len="med"/>
            <a:tailEnd type="none" w="med" len="med"/>
          </a:ln>
        </p:spPr>
      </p:sp>
      <p:sp>
        <p:nvSpPr>
          <p:cNvPr id="29715" name="Line 126"/>
          <p:cNvSpPr/>
          <p:nvPr/>
        </p:nvSpPr>
        <p:spPr>
          <a:xfrm>
            <a:off x="1752600" y="2057400"/>
            <a:ext cx="1676400" cy="0"/>
          </a:xfrm>
          <a:prstGeom prst="line">
            <a:avLst/>
          </a:prstGeom>
          <a:ln w="9525" cap="flat" cmpd="sng">
            <a:solidFill>
              <a:schemeClr val="tx1"/>
            </a:solidFill>
            <a:prstDash val="solid"/>
            <a:headEnd type="none" w="med" len="med"/>
            <a:tailEnd type="triangle" w="med" len="med"/>
          </a:ln>
        </p:spPr>
      </p:sp>
      <p:sp>
        <p:nvSpPr>
          <p:cNvPr id="29716" name="Line 127"/>
          <p:cNvSpPr/>
          <p:nvPr/>
        </p:nvSpPr>
        <p:spPr>
          <a:xfrm flipH="1">
            <a:off x="2211388" y="2439988"/>
            <a:ext cx="1371600" cy="0"/>
          </a:xfrm>
          <a:prstGeom prst="line">
            <a:avLst/>
          </a:prstGeom>
          <a:ln w="9525" cap="flat" cmpd="sng">
            <a:solidFill>
              <a:schemeClr val="tx1"/>
            </a:solidFill>
            <a:prstDash val="solid"/>
            <a:headEnd type="none" w="med" len="med"/>
            <a:tailEnd type="none" w="med" len="med"/>
          </a:ln>
        </p:spPr>
      </p:sp>
      <p:sp>
        <p:nvSpPr>
          <p:cNvPr id="29717" name="Line 128"/>
          <p:cNvSpPr/>
          <p:nvPr/>
        </p:nvSpPr>
        <p:spPr>
          <a:xfrm>
            <a:off x="2211388" y="2439988"/>
            <a:ext cx="0" cy="609600"/>
          </a:xfrm>
          <a:prstGeom prst="line">
            <a:avLst/>
          </a:prstGeom>
          <a:ln w="9525" cap="flat" cmpd="sng">
            <a:solidFill>
              <a:schemeClr val="tx1"/>
            </a:solidFill>
            <a:prstDash val="solid"/>
            <a:headEnd type="none" w="med" len="med"/>
            <a:tailEnd type="triangle" w="med" len="med"/>
          </a:ln>
        </p:spPr>
      </p:sp>
      <p:sp>
        <p:nvSpPr>
          <p:cNvPr id="29718" name="Line 129"/>
          <p:cNvSpPr/>
          <p:nvPr/>
        </p:nvSpPr>
        <p:spPr>
          <a:xfrm>
            <a:off x="5561013" y="2057400"/>
            <a:ext cx="2060575" cy="0"/>
          </a:xfrm>
          <a:prstGeom prst="line">
            <a:avLst/>
          </a:prstGeom>
          <a:ln w="9525" cap="flat" cmpd="sng">
            <a:solidFill>
              <a:schemeClr val="tx1"/>
            </a:solidFill>
            <a:prstDash val="solid"/>
            <a:headEnd type="none" w="med" len="med"/>
            <a:tailEnd type="none" w="med" len="med"/>
          </a:ln>
        </p:spPr>
      </p:sp>
      <p:sp>
        <p:nvSpPr>
          <p:cNvPr id="29719" name="Line 130"/>
          <p:cNvSpPr/>
          <p:nvPr/>
        </p:nvSpPr>
        <p:spPr>
          <a:xfrm>
            <a:off x="7621588" y="2057400"/>
            <a:ext cx="0" cy="1066800"/>
          </a:xfrm>
          <a:prstGeom prst="line">
            <a:avLst/>
          </a:prstGeom>
          <a:ln w="9525" cap="flat" cmpd="sng">
            <a:solidFill>
              <a:schemeClr val="tx1"/>
            </a:solidFill>
            <a:prstDash val="solid"/>
            <a:headEnd type="none" w="med" len="med"/>
            <a:tailEnd type="triangle" w="med" len="med"/>
          </a:ln>
        </p:spPr>
      </p:sp>
      <p:sp>
        <p:nvSpPr>
          <p:cNvPr id="29720" name="Line 131"/>
          <p:cNvSpPr/>
          <p:nvPr/>
        </p:nvSpPr>
        <p:spPr>
          <a:xfrm flipV="1">
            <a:off x="7165975" y="2439988"/>
            <a:ext cx="0" cy="838200"/>
          </a:xfrm>
          <a:prstGeom prst="line">
            <a:avLst/>
          </a:prstGeom>
          <a:ln w="9525" cap="flat" cmpd="sng">
            <a:solidFill>
              <a:schemeClr val="tx1"/>
            </a:solidFill>
            <a:prstDash val="solid"/>
            <a:headEnd type="none" w="med" len="med"/>
            <a:tailEnd type="none" w="med" len="med"/>
          </a:ln>
        </p:spPr>
      </p:sp>
      <p:sp>
        <p:nvSpPr>
          <p:cNvPr id="29721" name="Line 132"/>
          <p:cNvSpPr/>
          <p:nvPr/>
        </p:nvSpPr>
        <p:spPr>
          <a:xfrm flipH="1">
            <a:off x="5865813" y="2439988"/>
            <a:ext cx="1300162" cy="0"/>
          </a:xfrm>
          <a:prstGeom prst="line">
            <a:avLst/>
          </a:prstGeom>
          <a:ln w="9525" cap="flat" cmpd="sng">
            <a:solidFill>
              <a:schemeClr val="tx1"/>
            </a:solidFill>
            <a:prstDash val="solid"/>
            <a:headEnd type="none" w="med" len="med"/>
            <a:tailEnd type="triangle" w="med" len="med"/>
          </a:ln>
        </p:spPr>
      </p:sp>
      <p:sp>
        <p:nvSpPr>
          <p:cNvPr id="29722" name="Line 133"/>
          <p:cNvSpPr/>
          <p:nvPr/>
        </p:nvSpPr>
        <p:spPr>
          <a:xfrm>
            <a:off x="7621588" y="4040188"/>
            <a:ext cx="0" cy="1292225"/>
          </a:xfrm>
          <a:prstGeom prst="line">
            <a:avLst/>
          </a:prstGeom>
          <a:ln w="9525" cap="flat" cmpd="sng">
            <a:solidFill>
              <a:schemeClr val="tx1"/>
            </a:solidFill>
            <a:prstDash val="solid"/>
            <a:headEnd type="none" w="med" len="med"/>
            <a:tailEnd type="none" w="med" len="med"/>
          </a:ln>
        </p:spPr>
      </p:sp>
      <p:sp>
        <p:nvSpPr>
          <p:cNvPr id="29723" name="Line 134"/>
          <p:cNvSpPr/>
          <p:nvPr/>
        </p:nvSpPr>
        <p:spPr>
          <a:xfrm flipH="1">
            <a:off x="5791200" y="5332413"/>
            <a:ext cx="1830388" cy="0"/>
          </a:xfrm>
          <a:prstGeom prst="line">
            <a:avLst/>
          </a:prstGeom>
          <a:ln w="9525" cap="flat" cmpd="sng">
            <a:solidFill>
              <a:schemeClr val="tx1"/>
            </a:solidFill>
            <a:prstDash val="solid"/>
            <a:headEnd type="none" w="med" len="med"/>
            <a:tailEnd type="triangle" w="med" len="med"/>
          </a:ln>
        </p:spPr>
      </p:sp>
      <p:sp>
        <p:nvSpPr>
          <p:cNvPr id="29724" name="Line 135"/>
          <p:cNvSpPr/>
          <p:nvPr/>
        </p:nvSpPr>
        <p:spPr>
          <a:xfrm>
            <a:off x="5561013" y="4954588"/>
            <a:ext cx="1604962" cy="0"/>
          </a:xfrm>
          <a:prstGeom prst="line">
            <a:avLst/>
          </a:prstGeom>
          <a:ln w="9525" cap="flat" cmpd="sng">
            <a:solidFill>
              <a:schemeClr val="tx1"/>
            </a:solidFill>
            <a:prstDash val="solid"/>
            <a:headEnd type="none" w="med" len="med"/>
            <a:tailEnd type="none" w="med" len="med"/>
          </a:ln>
        </p:spPr>
      </p:sp>
      <p:sp>
        <p:nvSpPr>
          <p:cNvPr id="29725" name="Line 136"/>
          <p:cNvSpPr/>
          <p:nvPr/>
        </p:nvSpPr>
        <p:spPr>
          <a:xfrm flipV="1">
            <a:off x="7165975" y="4192588"/>
            <a:ext cx="0" cy="762000"/>
          </a:xfrm>
          <a:prstGeom prst="line">
            <a:avLst/>
          </a:prstGeom>
          <a:ln w="9525" cap="flat" cmpd="sng">
            <a:solidFill>
              <a:schemeClr val="tx1"/>
            </a:solidFill>
            <a:prstDash val="solid"/>
            <a:headEnd type="none" w="med" len="med"/>
            <a:tailEnd type="triangle" w="med" len="med"/>
          </a:ln>
        </p:spPr>
      </p:sp>
      <p:sp>
        <p:nvSpPr>
          <p:cNvPr id="29726" name="Line 137"/>
          <p:cNvSpPr/>
          <p:nvPr/>
        </p:nvSpPr>
        <p:spPr>
          <a:xfrm flipH="1">
            <a:off x="1752600" y="5332413"/>
            <a:ext cx="1830388" cy="0"/>
          </a:xfrm>
          <a:prstGeom prst="line">
            <a:avLst/>
          </a:prstGeom>
          <a:ln w="9525" cap="flat" cmpd="sng">
            <a:solidFill>
              <a:schemeClr val="tx1"/>
            </a:solidFill>
            <a:prstDash val="solid"/>
            <a:headEnd type="none" w="med" len="med"/>
            <a:tailEnd type="none" w="med" len="med"/>
          </a:ln>
        </p:spPr>
      </p:sp>
      <p:sp>
        <p:nvSpPr>
          <p:cNvPr id="29727" name="Line 138"/>
          <p:cNvSpPr/>
          <p:nvPr/>
        </p:nvSpPr>
        <p:spPr>
          <a:xfrm flipV="1">
            <a:off x="1752600" y="4419600"/>
            <a:ext cx="0" cy="912813"/>
          </a:xfrm>
          <a:prstGeom prst="line">
            <a:avLst/>
          </a:prstGeom>
          <a:ln w="9525" cap="flat" cmpd="sng">
            <a:solidFill>
              <a:schemeClr val="tx1"/>
            </a:solidFill>
            <a:prstDash val="solid"/>
            <a:headEnd type="none" w="med" len="med"/>
            <a:tailEnd type="triangle" w="med" len="med"/>
          </a:ln>
        </p:spPr>
      </p:sp>
      <p:sp>
        <p:nvSpPr>
          <p:cNvPr id="29728" name="Line 139"/>
          <p:cNvSpPr/>
          <p:nvPr/>
        </p:nvSpPr>
        <p:spPr>
          <a:xfrm>
            <a:off x="2209800" y="4419600"/>
            <a:ext cx="1588" cy="609600"/>
          </a:xfrm>
          <a:prstGeom prst="line">
            <a:avLst/>
          </a:prstGeom>
          <a:ln w="9525" cap="flat" cmpd="sng">
            <a:solidFill>
              <a:schemeClr val="tx1"/>
            </a:solidFill>
            <a:prstDash val="solid"/>
            <a:headEnd type="none" w="med" len="med"/>
            <a:tailEnd type="none" w="med" len="med"/>
          </a:ln>
        </p:spPr>
      </p:sp>
      <p:sp>
        <p:nvSpPr>
          <p:cNvPr id="29729" name="Line 140"/>
          <p:cNvSpPr/>
          <p:nvPr/>
        </p:nvSpPr>
        <p:spPr>
          <a:xfrm>
            <a:off x="2211388" y="5029200"/>
            <a:ext cx="1141412" cy="0"/>
          </a:xfrm>
          <a:prstGeom prst="line">
            <a:avLst/>
          </a:prstGeom>
          <a:ln w="9525" cap="flat" cmpd="sng">
            <a:solidFill>
              <a:schemeClr val="tx1"/>
            </a:solidFill>
            <a:prstDash val="solid"/>
            <a:headEnd type="none" w="med" len="med"/>
            <a:tailEnd type="triangle" w="med" len="med"/>
          </a:ln>
        </p:spPr>
      </p:sp>
      <p:sp>
        <p:nvSpPr>
          <p:cNvPr id="29730" name="Text Box 141"/>
          <p:cNvSpPr txBox="1"/>
          <p:nvPr/>
        </p:nvSpPr>
        <p:spPr>
          <a:xfrm>
            <a:off x="1371600" y="1676400"/>
            <a:ext cx="1525588" cy="336550"/>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600" dirty="0">
                <a:solidFill>
                  <a:schemeClr val="tx1"/>
                </a:solidFill>
                <a:latin typeface="Arial" panose="020B0604020202020204" pitchFamily="34" charset="0"/>
                <a:cs typeface="Arial" panose="020B0604020202020204" pitchFamily="34" charset="0"/>
              </a:rPr>
              <a:t>Pengeluaran</a:t>
            </a:r>
            <a:endParaRPr lang="en-US" altLang="id-ID" sz="1600" dirty="0">
              <a:solidFill>
                <a:schemeClr val="tx1"/>
              </a:solidFill>
              <a:latin typeface="Arial" panose="020B0604020202020204" pitchFamily="34" charset="0"/>
              <a:ea typeface="Arial" panose="020B0604020202020204" pitchFamily="34" charset="0"/>
            </a:endParaRPr>
          </a:p>
        </p:txBody>
      </p:sp>
      <p:sp>
        <p:nvSpPr>
          <p:cNvPr id="29731" name="Text Box 142"/>
          <p:cNvSpPr txBox="1"/>
          <p:nvPr/>
        </p:nvSpPr>
        <p:spPr>
          <a:xfrm>
            <a:off x="6477000" y="1600200"/>
            <a:ext cx="1295400" cy="336550"/>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600" dirty="0">
                <a:solidFill>
                  <a:schemeClr val="tx1"/>
                </a:solidFill>
                <a:latin typeface="Arial" panose="020B0604020202020204" pitchFamily="34" charset="0"/>
                <a:cs typeface="Arial" panose="020B0604020202020204" pitchFamily="34" charset="0"/>
              </a:rPr>
              <a:t>Penerimaan</a:t>
            </a:r>
            <a:endParaRPr lang="en-US" altLang="id-ID" sz="1600" dirty="0">
              <a:solidFill>
                <a:schemeClr val="tx1"/>
              </a:solidFill>
              <a:latin typeface="Arial" panose="020B0604020202020204" pitchFamily="34" charset="0"/>
              <a:ea typeface="Arial" panose="020B0604020202020204" pitchFamily="34" charset="0"/>
            </a:endParaRPr>
          </a:p>
        </p:txBody>
      </p:sp>
      <p:sp>
        <p:nvSpPr>
          <p:cNvPr id="29732" name="Text Box 143"/>
          <p:cNvSpPr txBox="1"/>
          <p:nvPr/>
        </p:nvSpPr>
        <p:spPr>
          <a:xfrm>
            <a:off x="6246813" y="5410200"/>
            <a:ext cx="1295400" cy="336550"/>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600" dirty="0">
                <a:solidFill>
                  <a:schemeClr val="tx1"/>
                </a:solidFill>
                <a:latin typeface="Arial" panose="020B0604020202020204" pitchFamily="34" charset="0"/>
                <a:cs typeface="Arial" panose="020B0604020202020204" pitchFamily="34" charset="0"/>
              </a:rPr>
              <a:t>Biaya </a:t>
            </a:r>
            <a:endParaRPr lang="en-US" altLang="id-ID" sz="1600" dirty="0">
              <a:solidFill>
                <a:schemeClr val="tx1"/>
              </a:solidFill>
              <a:latin typeface="Arial" panose="020B0604020202020204" pitchFamily="34" charset="0"/>
              <a:ea typeface="Arial" panose="020B0604020202020204" pitchFamily="34" charset="0"/>
            </a:endParaRPr>
          </a:p>
        </p:txBody>
      </p:sp>
      <p:sp>
        <p:nvSpPr>
          <p:cNvPr id="29733" name="Text Box 144"/>
          <p:cNvSpPr txBox="1"/>
          <p:nvPr/>
        </p:nvSpPr>
        <p:spPr>
          <a:xfrm>
            <a:off x="1446213" y="5486400"/>
            <a:ext cx="1296987" cy="336550"/>
          </a:xfrm>
          <a:prstGeom prst="rect">
            <a:avLst/>
          </a:prstGeom>
          <a:noFill/>
          <a:ln w="9525">
            <a:noFill/>
          </a:ln>
        </p:spPr>
        <p:txBody>
          <a:bodyPr lIns="91380" tIns="45690" rIns="91380" bIns="4569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600" dirty="0">
                <a:solidFill>
                  <a:schemeClr val="tx1"/>
                </a:solidFill>
                <a:latin typeface="Arial" panose="020B0604020202020204" pitchFamily="34" charset="0"/>
                <a:cs typeface="Arial" panose="020B0604020202020204" pitchFamily="34" charset="0"/>
              </a:rPr>
              <a:t>Pendapatan</a:t>
            </a:r>
            <a:endParaRPr lang="en-US" altLang="id-ID" sz="1600" dirty="0">
              <a:solidFill>
                <a:schemeClr val="tx1"/>
              </a:solidFill>
              <a:latin typeface="Arial" panose="020B0604020202020204" pitchFamily="34" charset="0"/>
              <a:ea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ooter Placeholder 3"/>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30723" name="Slide Number Placeholder 4"/>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pic>
        <p:nvPicPr>
          <p:cNvPr id="30724" name="Picture 1"/>
          <p:cNvPicPr>
            <a:picLocks noChangeAspect="1"/>
          </p:cNvPicPr>
          <p:nvPr/>
        </p:nvPicPr>
        <p:blipFill>
          <a:blip r:embed="rId1"/>
          <a:stretch>
            <a:fillRect/>
          </a:stretch>
        </p:blipFill>
        <p:spPr>
          <a:xfrm>
            <a:off x="0" y="0"/>
            <a:ext cx="9144000" cy="6256338"/>
          </a:xfrm>
          <a:prstGeom prst="rect">
            <a:avLst/>
          </a:prstGeom>
          <a:noFill/>
          <a:ln w="9525">
            <a:noFill/>
          </a:ln>
        </p:spPr>
      </p:pic>
      <p:sp>
        <p:nvSpPr>
          <p:cNvPr id="30725" name="Rectangle 2"/>
          <p:cNvSpPr/>
          <p:nvPr/>
        </p:nvSpPr>
        <p:spPr>
          <a:xfrm>
            <a:off x="38100" y="6042025"/>
            <a:ext cx="9144000" cy="369888"/>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a:spcBef>
                <a:spcPct val="0"/>
              </a:spcBef>
              <a:buClrTx/>
              <a:buSzTx/>
              <a:buFontTx/>
              <a:buNone/>
            </a:pPr>
            <a:r>
              <a:rPr lang="en-US" altLang="id-ID" sz="1900" b="1" dirty="0">
                <a:solidFill>
                  <a:schemeClr val="tx1"/>
                </a:solidFill>
                <a:latin typeface="Gungsuh" pitchFamily="18" charset="-127"/>
                <a:ea typeface="Gungsuh" pitchFamily="18" charset="-127"/>
              </a:rPr>
              <a:t>Gambar 1.3.1 : Lingkaran Aliran Aktifitas Ekonomi</a:t>
            </a:r>
            <a:endParaRPr lang="en-US" altLang="id-ID" sz="1900" dirty="0">
              <a:solidFill>
                <a:schemeClr val="tx1"/>
              </a:solidFill>
              <a:latin typeface="Gungsuh" pitchFamily="18" charset="-127"/>
              <a:ea typeface="Gungsuh" pitchFamily="18" charset="-12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ooter Placeholder 1"/>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31747" name="Slide Number Placeholder 2"/>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92161" name="Rectangle 1"/>
          <p:cNvSpPr>
            <a:spLocks noChangeArrowheads="1"/>
          </p:cNvSpPr>
          <p:nvPr/>
        </p:nvSpPr>
        <p:spPr bwMode="auto">
          <a:xfrm>
            <a:off x="381000" y="2209800"/>
            <a:ext cx="3657600" cy="3662363"/>
          </a:xfrm>
          <a:prstGeom prst="rect">
            <a:avLst/>
          </a:prstGeom>
          <a:noFill/>
          <a:ln w="9525">
            <a:solidFill>
              <a:schemeClr val="bg2">
                <a:lumMod val="10000"/>
              </a:schemeClr>
            </a:solid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Analisis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bagian-bagian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kecil</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dari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keseluruhan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Aspeknya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57150" marR="0" lvl="1"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Interaksi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pasar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barang</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57150" marR="0" lvl="1"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Tingkah</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laku</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pembeli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57150" marR="0" lvl="1"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penjual</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57150" marR="0" lvl="1"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Interaksi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pasar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factor</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57150" marR="0" lvl="1"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Kebutuhannya</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penjual</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produsen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memaksimumkan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keuntungan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Interaksi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pasar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faktor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produksi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Tk</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modal,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tanah</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wirausaha</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4114800" y="1905000"/>
            <a:ext cx="4876800" cy="3970338"/>
          </a:xfrm>
          <a:prstGeom prst="rect">
            <a:avLst/>
          </a:prstGeom>
          <a:ln>
            <a:solidFill>
              <a:schemeClr val="bg2">
                <a:lumMod val="10000"/>
              </a:schemeClr>
            </a:solid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Menganalisis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secara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AGGREGATE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tingkah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laku</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pelaku</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sebuah</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sistim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kapitalis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sosialis</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atau</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campuran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Aspek</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analisis</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685800" algn="l"/>
              </a:tabLst>
              <a:defRPr/>
            </a:pP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Penentuan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tingkat</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kegiatan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Negara</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sept</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Konsumsi</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Govt. Spending</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Investasi</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Ekspor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impor</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Pengeluaran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aggregate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dengan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keseimbangan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penuh</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(full employment ) </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None/>
              <a:tabLst>
                <a:tab pos="685800" algn="l"/>
              </a:tabLst>
              <a:defRPr/>
            </a:pP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 + G + I + (X-M)</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Mengatasi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penganguran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inflasi</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0" algn="l" defTabSz="914400" rtl="0" eaLnBrk="0" fontAlgn="base" latinLnBrk="0" hangingPunct="0">
              <a:lnSpc>
                <a:spcPct val="100000"/>
              </a:lnSpc>
              <a:spcBef>
                <a:spcPct val="0"/>
              </a:spcBef>
              <a:spcAft>
                <a:spcPct val="0"/>
              </a:spcAft>
              <a:buClrTx/>
              <a:buSzTx/>
              <a:buFontTx/>
              <a:buChar char="•"/>
              <a:tabLst>
                <a:tab pos="685800" algn="l"/>
              </a:tabLst>
              <a:defRPr/>
            </a:pP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Penentuan</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tingkat</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negara</a:t>
            </a:r>
            <a:r>
              <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600" b="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Rectangle 5"/>
          <p:cNvSpPr/>
          <p:nvPr/>
        </p:nvSpPr>
        <p:spPr>
          <a:xfrm>
            <a:off x="1066800" y="533400"/>
            <a:ext cx="6827838" cy="64611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3600" b="1" i="0" u="none" strike="noStrike" kern="1200" cap="none" spc="0" normalizeH="0" baseline="0" noProof="0" dirty="0" err="1">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Ruang</a:t>
            </a:r>
            <a:r>
              <a:rPr kumimoji="0" lang="en-US" sz="3600" b="1" i="0" u="none" strike="noStrike" kern="1200" cap="none" spc="0" normalizeH="0" baseline="0" noProof="0" dirty="0">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3600" b="1" i="0" u="none" strike="noStrike" kern="1200" cap="none" spc="0" normalizeH="0" baseline="0" noProof="0" dirty="0" err="1">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Lingkup</a:t>
            </a:r>
            <a:r>
              <a:rPr kumimoji="0" lang="en-US" sz="3600" b="1" i="0" u="none" strike="noStrike" kern="1200" cap="none" spc="0" normalizeH="0" baseline="0" noProof="0" dirty="0">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3600" b="1" i="0" u="none" strike="noStrike" kern="1200" cap="none" spc="0" normalizeH="0" baseline="0" noProof="0" dirty="0" err="1">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Ilmu</a:t>
            </a:r>
            <a:r>
              <a:rPr kumimoji="0" lang="en-US" sz="3600" b="1" i="0" u="none" strike="noStrike" kern="1200" cap="none" spc="0" normalizeH="0" baseline="0" noProof="0" dirty="0">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3600" b="1" i="0" u="none" strike="noStrike" kern="1200" cap="none" spc="0" normalizeH="0" baseline="0" noProof="0" dirty="0" err="1">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3600" b="1" i="0" u="none" strike="noStrike" kern="1200" cap="none" spc="0" normalizeH="0" baseline="0" noProof="0" dirty="0">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3600" b="0" i="0" u="none" strike="noStrike" kern="1200" cap="none" spc="0" normalizeH="0" baseline="0" noProof="0" dirty="0">
              <a:ln>
                <a:noFill/>
              </a:ln>
              <a:solidFill>
                <a:srgbClr val="990033"/>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7" name="Rectangle 6"/>
          <p:cNvSpPr/>
          <p:nvPr/>
        </p:nvSpPr>
        <p:spPr>
          <a:xfrm>
            <a:off x="6172200" y="1371600"/>
            <a:ext cx="2781300" cy="4000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685800" algn="l"/>
              </a:tabLst>
              <a:defRPr/>
            </a:pPr>
            <a:r>
              <a:rPr kumimoji="0" lang="en-US" sz="2000" b="1" i="1"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Teori</a:t>
            </a:r>
            <a:r>
              <a:rPr kumimoji="0" lang="en-US" sz="2000" b="1"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000" b="1" i="1"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Ekonomi</a:t>
            </a:r>
            <a:r>
              <a:rPr kumimoji="0" lang="en-US" sz="2000" b="1" i="1"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2000" b="1" i="1"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Makro</a:t>
            </a:r>
            <a:endParaRPr kumimoji="0" 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1752" name="Rectangle 7"/>
          <p:cNvSpPr/>
          <p:nvPr/>
        </p:nvSpPr>
        <p:spPr>
          <a:xfrm>
            <a:off x="381000" y="1752600"/>
            <a:ext cx="2865438"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ct val="0"/>
              </a:spcBef>
              <a:buClrTx/>
              <a:buSzTx/>
              <a:buFontTx/>
              <a:buNone/>
              <a:tabLst>
                <a:tab pos="228600" algn="l"/>
                <a:tab pos="685800" algn="l"/>
              </a:tabLst>
            </a:pPr>
            <a:r>
              <a:rPr lang="en-US" altLang="id-ID" sz="2000" b="1" i="1" dirty="0">
                <a:solidFill>
                  <a:schemeClr val="tx1"/>
                </a:solidFill>
                <a:latin typeface="Arial" panose="020B0604020202020204" pitchFamily="34" charset="0"/>
                <a:cs typeface="Times New Roman" panose="02020603050405020304" pitchFamily="18" charset="0"/>
              </a:rPr>
              <a:t>Teori Ekonomi Mikro :</a:t>
            </a:r>
            <a:endParaRPr lang="en-US" altLang="id-ID" sz="2000" dirty="0">
              <a:solidFill>
                <a:schemeClr val="tx1"/>
              </a:solidFill>
              <a:latin typeface="Arial" panose="020B0604020202020204" pitchFamily="34" charset="0"/>
              <a:ea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ext Box 6"/>
          <p:cNvSpPr txBox="1">
            <a:spLocks noChangeArrowheads="1"/>
          </p:cNvSpPr>
          <p:nvPr/>
        </p:nvSpPr>
        <p:spPr bwMode="auto">
          <a:xfrm>
            <a:off x="762000" y="457200"/>
            <a:ext cx="7239000" cy="646113"/>
          </a:xfrm>
          <a:prstGeom prst="rect">
            <a:avLst/>
          </a:prstGeom>
          <a:noFill/>
          <a:ln w="9525">
            <a:noFill/>
            <a:miter lim="800000"/>
          </a:ln>
        </p:spPr>
        <p:txBody>
          <a:bodyPr>
            <a:spAutoFit/>
          </a:bodyPr>
          <a:lstStyle/>
          <a:p>
            <a:pPr marR="0" algn="ctr" defTabSz="914400" eaLnBrk="1" hangingPunct="1">
              <a:spcBef>
                <a:spcPct val="50000"/>
              </a:spcBef>
              <a:buClrTx/>
              <a:buSzTx/>
              <a:buFontTx/>
              <a:buNone/>
              <a:defRPr/>
            </a:pPr>
            <a:r>
              <a:rPr kumimoji="0" lang="en-US" sz="3600" b="1" kern="1200" cap="none" spc="0" normalizeH="0" baseline="0" noProof="0" dirty="0" err="1">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Ruang</a:t>
            </a:r>
            <a:r>
              <a:rPr kumimoji="0" lang="en-US" sz="3600" b="1" kern="1200" cap="none" spc="0" normalizeH="0" baseline="0" noProof="0" dirty="0">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 </a:t>
            </a:r>
            <a:r>
              <a:rPr kumimoji="0" lang="en-US" sz="3600" b="1" kern="1200" cap="none" spc="0" normalizeH="0" baseline="0" noProof="0" dirty="0" err="1">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Lingkup</a:t>
            </a:r>
            <a:r>
              <a:rPr kumimoji="0" lang="en-US" sz="3600" b="1" kern="1200" cap="none" spc="0" normalizeH="0" baseline="0" noProof="0" dirty="0">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 </a:t>
            </a:r>
            <a:r>
              <a:rPr kumimoji="0" lang="en-US" sz="3600" b="1" kern="1200" cap="none" spc="0" normalizeH="0" baseline="0" noProof="0" dirty="0" err="1">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Ekonomi</a:t>
            </a:r>
            <a:r>
              <a:rPr kumimoji="0" lang="en-US" sz="3600" b="1" kern="1200" cap="none" spc="0" normalizeH="0" baseline="0" noProof="0" dirty="0">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 </a:t>
            </a:r>
            <a:r>
              <a:rPr kumimoji="0" lang="en-US" sz="3600" b="1" kern="1200" cap="none" spc="0" normalizeH="0" baseline="0" noProof="0" dirty="0" err="1">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rPr>
              <a:t>Mikro</a:t>
            </a:r>
            <a:endParaRPr kumimoji="0" lang="en-US" sz="3600" b="1" kern="1200" cap="none" spc="0" normalizeH="0" baseline="0" noProof="0" dirty="0">
              <a:solidFill>
                <a:schemeClr val="tx1">
                  <a:lumMod val="75000"/>
                  <a:lumOff val="25000"/>
                </a:schemeClr>
              </a:solidFill>
              <a:effectLst>
                <a:outerShdw blurRad="38100" dist="38100" dir="2700000" algn="tl">
                  <a:srgbClr val="000000">
                    <a:alpha val="43137"/>
                  </a:srgbClr>
                </a:outerShdw>
              </a:effectLst>
              <a:latin typeface="Comic Sans MS" panose="030F0702030302020204" pitchFamily="66" charset="0"/>
              <a:ea typeface="+mn-ea"/>
              <a:cs typeface="Arial" panose="020B0604020202020204" pitchFamily="34" charset="0"/>
            </a:endParaRPr>
          </a:p>
        </p:txBody>
      </p:sp>
      <p:sp>
        <p:nvSpPr>
          <p:cNvPr id="5127" name="Text Box 7"/>
          <p:cNvSpPr txBox="1"/>
          <p:nvPr/>
        </p:nvSpPr>
        <p:spPr>
          <a:xfrm>
            <a:off x="381000" y="1458913"/>
            <a:ext cx="8077200" cy="17684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2000" dirty="0">
                <a:solidFill>
                  <a:srgbClr val="000066"/>
                </a:solidFill>
                <a:latin typeface="Arial" panose="020B0604020202020204" pitchFamily="34" charset="0"/>
                <a:cs typeface="Arial" panose="020B0604020202020204" pitchFamily="34" charset="0"/>
              </a:rPr>
              <a:t>Materi	      : Prinsip-prinsip yang dipakai sebagai dasar pengambilan</a:t>
            </a:r>
            <a:endParaRPr lang="en-US" altLang="id-ID" sz="2000" dirty="0">
              <a:solidFill>
                <a:srgbClr val="000066"/>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2000" dirty="0">
                <a:solidFill>
                  <a:srgbClr val="000066"/>
                </a:solidFill>
                <a:latin typeface="Arial" panose="020B0604020202020204" pitchFamily="34" charset="0"/>
                <a:cs typeface="Arial" panose="020B0604020202020204" pitchFamily="34" charset="0"/>
              </a:rPr>
              <a:t>                     keputusan seorang konsumen dan produsen atas suatu</a:t>
            </a:r>
            <a:endParaRPr lang="en-US" altLang="id-ID" sz="2000" dirty="0">
              <a:solidFill>
                <a:srgbClr val="000066"/>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2000" dirty="0">
                <a:solidFill>
                  <a:srgbClr val="000066"/>
                </a:solidFill>
                <a:latin typeface="Arial" panose="020B0604020202020204" pitchFamily="34" charset="0"/>
                <a:cs typeface="Arial" panose="020B0604020202020204" pitchFamily="34" charset="0"/>
              </a:rPr>
              <a:t>                     barang / jasa</a:t>
            </a:r>
            <a:endParaRPr lang="en-US" altLang="id-ID" sz="2000" dirty="0">
              <a:solidFill>
                <a:srgbClr val="000066"/>
              </a:solidFill>
              <a:latin typeface="Arial" panose="020B0604020202020204" pitchFamily="34" charset="0"/>
              <a:cs typeface="Arial" panose="020B0604020202020204" pitchFamily="34" charset="0"/>
            </a:endParaRPr>
          </a:p>
          <a:p>
            <a:pPr marL="0" lvl="0" indent="0" eaLnBrk="1" hangingPunct="1">
              <a:spcBef>
                <a:spcPct val="50000"/>
              </a:spcBef>
              <a:buClrTx/>
              <a:buSzTx/>
              <a:buFontTx/>
              <a:buNone/>
            </a:pPr>
            <a:r>
              <a:rPr lang="en-US" altLang="id-ID" sz="2000" dirty="0">
                <a:solidFill>
                  <a:srgbClr val="000066"/>
                </a:solidFill>
                <a:latin typeface="Arial" panose="020B0604020202020204" pitchFamily="34" charset="0"/>
                <a:cs typeface="Arial" panose="020B0604020202020204" pitchFamily="34" charset="0"/>
              </a:rPr>
              <a:t>Membahas : faktor-faktor yang menjadi dasar kekuatan timbulnya</a:t>
            </a:r>
            <a:endParaRPr lang="en-US" altLang="id-ID" sz="2000" dirty="0">
              <a:solidFill>
                <a:srgbClr val="000066"/>
              </a:solidFill>
              <a:latin typeface="Arial" panose="020B0604020202020204" pitchFamily="34" charset="0"/>
              <a:cs typeface="Arial" panose="020B0604020202020204" pitchFamily="34" charset="0"/>
            </a:endParaRPr>
          </a:p>
          <a:p>
            <a:pPr marL="0" lvl="0" indent="0" eaLnBrk="1" hangingPunct="1">
              <a:spcBef>
                <a:spcPct val="0"/>
              </a:spcBef>
              <a:buClrTx/>
              <a:buSzTx/>
              <a:buFontTx/>
              <a:buNone/>
            </a:pPr>
            <a:r>
              <a:rPr lang="en-US" altLang="id-ID" sz="2000" dirty="0">
                <a:solidFill>
                  <a:srgbClr val="000066"/>
                </a:solidFill>
                <a:latin typeface="Arial" panose="020B0604020202020204" pitchFamily="34" charset="0"/>
                <a:cs typeface="Arial" panose="020B0604020202020204" pitchFamily="34" charset="0"/>
              </a:rPr>
              <a:t>                     </a:t>
            </a:r>
            <a:r>
              <a:rPr lang="en-US" altLang="id-ID" sz="2000" u="sng" dirty="0">
                <a:solidFill>
                  <a:srgbClr val="000066"/>
                </a:solidFill>
                <a:latin typeface="Arial" panose="020B0604020202020204" pitchFamily="34" charset="0"/>
                <a:cs typeface="Arial" panose="020B0604020202020204" pitchFamily="34" charset="0"/>
              </a:rPr>
              <a:t>permintaan konsumen</a:t>
            </a:r>
            <a:r>
              <a:rPr lang="en-US" altLang="id-ID" sz="2000" dirty="0">
                <a:solidFill>
                  <a:srgbClr val="000066"/>
                </a:solidFill>
                <a:latin typeface="Arial" panose="020B0604020202020204" pitchFamily="34" charset="0"/>
                <a:cs typeface="Arial" panose="020B0604020202020204" pitchFamily="34" charset="0"/>
              </a:rPr>
              <a:t> dan </a:t>
            </a:r>
            <a:r>
              <a:rPr lang="en-US" altLang="id-ID" sz="2000" u="sng" dirty="0">
                <a:solidFill>
                  <a:srgbClr val="000066"/>
                </a:solidFill>
                <a:latin typeface="Arial" panose="020B0604020202020204" pitchFamily="34" charset="0"/>
                <a:cs typeface="Arial" panose="020B0604020202020204" pitchFamily="34" charset="0"/>
              </a:rPr>
              <a:t>penawaran produsen</a:t>
            </a:r>
            <a:endParaRPr lang="en-US" altLang="id-ID" sz="2000" dirty="0">
              <a:solidFill>
                <a:srgbClr val="000066"/>
              </a:solidFill>
              <a:latin typeface="Arial" panose="020B0604020202020204" pitchFamily="34" charset="0"/>
              <a:ea typeface="Arial" panose="020B0604020202020204" pitchFamily="34" charset="0"/>
            </a:endParaRPr>
          </a:p>
        </p:txBody>
      </p:sp>
      <p:sp>
        <p:nvSpPr>
          <p:cNvPr id="5128" name="Rectangle 8"/>
          <p:cNvSpPr/>
          <p:nvPr/>
        </p:nvSpPr>
        <p:spPr>
          <a:xfrm>
            <a:off x="457200" y="3657600"/>
            <a:ext cx="3622675"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2000" b="1" u="sng" dirty="0">
                <a:solidFill>
                  <a:srgbClr val="000066"/>
                </a:solidFill>
                <a:latin typeface="Comic Sans MS" panose="030F0702030302020204" pitchFamily="66" charset="0"/>
                <a:cs typeface="Arial" panose="020B0604020202020204" pitchFamily="34" charset="0"/>
              </a:rPr>
              <a:t>PERMINTAAN KONSUMEN</a:t>
            </a:r>
            <a:endParaRPr lang="en-US" altLang="id-ID" sz="2000" b="1" u="sng" dirty="0">
              <a:solidFill>
                <a:srgbClr val="000066"/>
              </a:solidFill>
              <a:latin typeface="Comic Sans MS" panose="030F0702030302020204" pitchFamily="66" charset="0"/>
              <a:ea typeface="Arial" panose="020B0604020202020204" pitchFamily="34" charset="0"/>
            </a:endParaRPr>
          </a:p>
        </p:txBody>
      </p:sp>
      <p:grpSp>
        <p:nvGrpSpPr>
          <p:cNvPr id="32773" name="Group 20"/>
          <p:cNvGrpSpPr/>
          <p:nvPr/>
        </p:nvGrpSpPr>
        <p:grpSpPr>
          <a:xfrm>
            <a:off x="762000" y="3810000"/>
            <a:ext cx="7802563" cy="2390775"/>
            <a:chOff x="685800" y="3581400"/>
            <a:chExt cx="7802563" cy="2390775"/>
          </a:xfrm>
        </p:grpSpPr>
        <p:sp>
          <p:nvSpPr>
            <p:cNvPr id="32774" name="Rectangle 9"/>
            <p:cNvSpPr/>
            <p:nvPr/>
          </p:nvSpPr>
          <p:spPr>
            <a:xfrm>
              <a:off x="685800" y="4191000"/>
              <a:ext cx="1501775"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KEBUTUHAN</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KONSUMEN</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2775" name="Line 10"/>
            <p:cNvSpPr/>
            <p:nvPr/>
          </p:nvSpPr>
          <p:spPr>
            <a:xfrm>
              <a:off x="2343150" y="4495800"/>
              <a:ext cx="381000" cy="0"/>
            </a:xfrm>
            <a:prstGeom prst="line">
              <a:avLst/>
            </a:prstGeom>
            <a:ln w="38100" cap="flat" cmpd="sng">
              <a:solidFill>
                <a:srgbClr val="800080"/>
              </a:solidFill>
              <a:prstDash val="solid"/>
              <a:headEnd type="none" w="med" len="med"/>
              <a:tailEnd type="triangle" w="med" len="med"/>
            </a:ln>
          </p:spPr>
        </p:sp>
        <p:sp>
          <p:nvSpPr>
            <p:cNvPr id="32776" name="Rectangle 11"/>
            <p:cNvSpPr/>
            <p:nvPr/>
          </p:nvSpPr>
          <p:spPr>
            <a:xfrm>
              <a:off x="2819400" y="4191000"/>
              <a:ext cx="1638300"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PERMINTAAN</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KONSUMEN</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2777" name="Line 12"/>
            <p:cNvSpPr/>
            <p:nvPr/>
          </p:nvSpPr>
          <p:spPr>
            <a:xfrm flipV="1">
              <a:off x="4476750" y="3981450"/>
              <a:ext cx="381000" cy="381000"/>
            </a:xfrm>
            <a:prstGeom prst="line">
              <a:avLst/>
            </a:prstGeom>
            <a:ln w="38100" cap="flat" cmpd="sng">
              <a:solidFill>
                <a:srgbClr val="800080"/>
              </a:solidFill>
              <a:prstDash val="solid"/>
              <a:headEnd type="none" w="med" len="med"/>
              <a:tailEnd type="triangle" w="med" len="med"/>
            </a:ln>
          </p:spPr>
        </p:sp>
        <p:sp>
          <p:nvSpPr>
            <p:cNvPr id="32778" name="Line 13"/>
            <p:cNvSpPr/>
            <p:nvPr/>
          </p:nvSpPr>
          <p:spPr>
            <a:xfrm rot="4979777" flipV="1">
              <a:off x="4495800" y="4648200"/>
              <a:ext cx="381000" cy="381000"/>
            </a:xfrm>
            <a:prstGeom prst="line">
              <a:avLst/>
            </a:prstGeom>
            <a:ln w="38100" cap="flat" cmpd="sng">
              <a:solidFill>
                <a:srgbClr val="800080"/>
              </a:solidFill>
              <a:prstDash val="solid"/>
              <a:headEnd type="none" w="med" len="med"/>
              <a:tailEnd type="triangle" w="med" len="med"/>
            </a:ln>
          </p:spPr>
        </p:sp>
        <p:sp>
          <p:nvSpPr>
            <p:cNvPr id="32779" name="Rectangle 14"/>
            <p:cNvSpPr/>
            <p:nvPr/>
          </p:nvSpPr>
          <p:spPr>
            <a:xfrm>
              <a:off x="4953000" y="3581400"/>
              <a:ext cx="1638300"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PERMINTAAN</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ABSOLUT</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2780" name="Rectangle 15"/>
            <p:cNvSpPr/>
            <p:nvPr/>
          </p:nvSpPr>
          <p:spPr>
            <a:xfrm>
              <a:off x="4914900" y="4800600"/>
              <a:ext cx="1638300"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PERMINTAAN</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EFEKTIF</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2781" name="AutoShape 16"/>
            <p:cNvSpPr/>
            <p:nvPr/>
          </p:nvSpPr>
          <p:spPr>
            <a:xfrm>
              <a:off x="5619750" y="4305300"/>
              <a:ext cx="247650" cy="419100"/>
            </a:xfrm>
            <a:prstGeom prst="downArrow">
              <a:avLst>
                <a:gd name="adj1" fmla="val 50000"/>
                <a:gd name="adj2" fmla="val 42307"/>
              </a:avLst>
            </a:prstGeom>
            <a:noFill/>
            <a:ln w="28575" cap="flat" cmpd="sng">
              <a:solidFill>
                <a:srgbClr val="80008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32782" name="Rectangle 17"/>
            <p:cNvSpPr/>
            <p:nvPr/>
          </p:nvSpPr>
          <p:spPr>
            <a:xfrm>
              <a:off x="7315200" y="3581400"/>
              <a:ext cx="1042988"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FAKTOR</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FAKTOR</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2783" name="Line 18"/>
            <p:cNvSpPr/>
            <p:nvPr/>
          </p:nvSpPr>
          <p:spPr>
            <a:xfrm flipH="1">
              <a:off x="6686550" y="3886200"/>
              <a:ext cx="533400" cy="0"/>
            </a:xfrm>
            <a:prstGeom prst="line">
              <a:avLst/>
            </a:prstGeom>
            <a:ln w="38100" cap="flat" cmpd="sng">
              <a:solidFill>
                <a:srgbClr val="800080"/>
              </a:solidFill>
              <a:prstDash val="solid"/>
              <a:headEnd type="none" w="med" len="med"/>
              <a:tailEnd type="triangle" w="med" len="med"/>
            </a:ln>
          </p:spPr>
        </p:sp>
        <p:sp>
          <p:nvSpPr>
            <p:cNvPr id="32784" name="Arc 19"/>
            <p:cNvSpPr/>
            <p:nvPr/>
          </p:nvSpPr>
          <p:spPr>
            <a:xfrm rot="-10165547" flipH="1">
              <a:off x="6718300" y="4114800"/>
              <a:ext cx="685800" cy="914400"/>
            </a:xfrm>
            <a:custGeom>
              <a:avLst/>
              <a:gdLst>
                <a:gd name="txL" fmla="*/ 0 w 21600"/>
                <a:gd name="txT" fmla="*/ 0 h 21600"/>
                <a:gd name="txR" fmla="*/ 21600 w 21600"/>
                <a:gd name="txB" fmla="*/ 21600 h 21600"/>
              </a:gdLst>
              <a:ahLst/>
              <a:cxnLst>
                <a:cxn ang="0">
                  <a:pos x="0" y="0"/>
                </a:cxn>
                <a:cxn ang="0">
                  <a:pos x="2147483646" y="2147483646"/>
                </a:cxn>
                <a:cxn ang="0">
                  <a:pos x="0" y="2147483646"/>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38100" cap="flat" cmpd="sng">
              <a:solidFill>
                <a:srgbClr val="FF0000">
                  <a:alpha val="100000"/>
                </a:srgbClr>
              </a:solidFill>
              <a:prstDash val="dash"/>
              <a:round/>
              <a:headEnd type="triangle" w="med" len="med"/>
              <a:tailEnd type="none" w="med" len="med"/>
            </a:ln>
          </p:spPr>
          <p:txBody>
            <a:bodyPr/>
            <a:p>
              <a:endParaRPr lang="en-US"/>
            </a:p>
          </p:txBody>
        </p:sp>
        <p:sp>
          <p:nvSpPr>
            <p:cNvPr id="32785" name="Rectangle 20"/>
            <p:cNvSpPr/>
            <p:nvPr/>
          </p:nvSpPr>
          <p:spPr>
            <a:xfrm>
              <a:off x="6253163" y="4387850"/>
              <a:ext cx="2235200" cy="304800"/>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400" b="1" i="1" dirty="0">
                  <a:solidFill>
                    <a:srgbClr val="000066"/>
                  </a:solidFill>
                  <a:latin typeface="Comic Sans MS" panose="030F0702030302020204" pitchFamily="66" charset="0"/>
                  <a:cs typeface="Arial" panose="020B0604020202020204" pitchFamily="34" charset="0"/>
                </a:rPr>
                <a:t>FUNGSI PERMINTAAN</a:t>
              </a:r>
              <a:endParaRPr lang="en-US" altLang="id-ID" sz="1400" b="1" i="1" dirty="0">
                <a:solidFill>
                  <a:srgbClr val="000066"/>
                </a:solidFill>
                <a:latin typeface="Comic Sans MS" panose="030F0702030302020204" pitchFamily="66" charset="0"/>
                <a:ea typeface="Arial" panose="020B0604020202020204" pitchFamily="34" charset="0"/>
              </a:endParaRPr>
            </a:p>
          </p:txBody>
        </p:sp>
        <p:sp>
          <p:nvSpPr>
            <p:cNvPr id="32786" name="Line 21"/>
            <p:cNvSpPr/>
            <p:nvPr/>
          </p:nvSpPr>
          <p:spPr>
            <a:xfrm>
              <a:off x="7696200" y="4648200"/>
              <a:ext cx="0" cy="609600"/>
            </a:xfrm>
            <a:prstGeom prst="line">
              <a:avLst/>
            </a:prstGeom>
            <a:ln w="38100" cap="flat" cmpd="sng">
              <a:solidFill>
                <a:srgbClr val="800080"/>
              </a:solidFill>
              <a:prstDash val="solid"/>
              <a:headEnd type="none" w="med" len="med"/>
              <a:tailEnd type="triangle" w="med" len="med"/>
            </a:ln>
          </p:spPr>
        </p:sp>
        <p:sp>
          <p:nvSpPr>
            <p:cNvPr id="32787" name="Rectangle 22"/>
            <p:cNvSpPr/>
            <p:nvPr/>
          </p:nvSpPr>
          <p:spPr>
            <a:xfrm>
              <a:off x="6781800" y="5334000"/>
              <a:ext cx="1666875" cy="638175"/>
            </a:xfrm>
            <a:prstGeom prst="rect">
              <a:avLst/>
            </a:prstGeom>
            <a:solidFill>
              <a:srgbClr val="FF0000"/>
            </a:solidFill>
            <a:ln w="57150" cap="flat" cmpd="thinThick">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TEORI </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PERMINTAAN</a:t>
              </a:r>
              <a:endParaRPr lang="en-US" altLang="id-ID" sz="1600" b="1" dirty="0">
                <a:solidFill>
                  <a:schemeClr val="bg1"/>
                </a:solidFill>
                <a:latin typeface="Comic Sans MS" panose="030F0702030302020204" pitchFamily="66" charset="0"/>
                <a:ea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7"/>
                                        </p:tgtEl>
                                        <p:attrNameLst>
                                          <p:attrName>style.visibility</p:attrName>
                                        </p:attrNameLst>
                                      </p:cBhvr>
                                      <p:to>
                                        <p:strVal val="visible"/>
                                      </p:to>
                                    </p:set>
                                    <p:anim calcmode="lin" valueType="num">
                                      <p:cBhvr additive="base">
                                        <p:cTn id="7" dur="500" fill="hold"/>
                                        <p:tgtEl>
                                          <p:spTgt spid="5127"/>
                                        </p:tgtEl>
                                        <p:attrNameLst>
                                          <p:attrName>ppt_x</p:attrName>
                                        </p:attrNameLst>
                                      </p:cBhvr>
                                      <p:tavLst>
                                        <p:tav tm="0">
                                          <p:val>
                                            <p:strVal val="0-#ppt_w/2"/>
                                          </p:val>
                                        </p:tav>
                                        <p:tav tm="100000">
                                          <p:val>
                                            <p:strVal val="#ppt_x"/>
                                          </p:val>
                                        </p:tav>
                                      </p:tavLst>
                                    </p:anim>
                                    <p:anim calcmode="lin" valueType="num">
                                      <p:cBhvr additive="base">
                                        <p:cTn id="8" dur="500" fill="hold"/>
                                        <p:tgtEl>
                                          <p:spTgt spid="51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8"/>
                                        </p:tgtEl>
                                        <p:attrNameLst>
                                          <p:attrName>style.visibility</p:attrName>
                                        </p:attrNameLst>
                                      </p:cBhvr>
                                      <p:to>
                                        <p:strVal val="visible"/>
                                      </p:to>
                                    </p:set>
                                    <p:anim calcmode="lin" valueType="num">
                                      <p:cBhvr additive="base">
                                        <p:cTn id="13" dur="500" fill="hold"/>
                                        <p:tgtEl>
                                          <p:spTgt spid="5128"/>
                                        </p:tgtEl>
                                        <p:attrNameLst>
                                          <p:attrName>ppt_x</p:attrName>
                                        </p:attrNameLst>
                                      </p:cBhvr>
                                      <p:tavLst>
                                        <p:tav tm="0">
                                          <p:val>
                                            <p:strVal val="0-#ppt_w/2"/>
                                          </p:val>
                                        </p:tav>
                                        <p:tav tm="100000">
                                          <p:val>
                                            <p:strVal val="#ppt_x"/>
                                          </p:val>
                                        </p:tav>
                                      </p:tavLst>
                                    </p:anim>
                                    <p:anim calcmode="lin" valueType="num">
                                      <p:cBhvr additive="base">
                                        <p:cTn id="14" dur="500" fill="hold"/>
                                        <p:tgtEl>
                                          <p:spTgt spid="51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57" name="Rectangle 13"/>
          <p:cNvSpPr/>
          <p:nvPr/>
        </p:nvSpPr>
        <p:spPr>
          <a:xfrm>
            <a:off x="2895600" y="3778250"/>
            <a:ext cx="850900" cy="336550"/>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tx1"/>
                </a:solidFill>
                <a:latin typeface="Comic Sans MS" panose="030F0702030302020204" pitchFamily="66" charset="0"/>
                <a:cs typeface="Arial" panose="020B0604020202020204" pitchFamily="34" charset="0"/>
              </a:rPr>
              <a:t>BIAYA</a:t>
            </a:r>
            <a:endParaRPr lang="en-US" altLang="id-ID" sz="1600" b="1" dirty="0">
              <a:solidFill>
                <a:schemeClr val="tx1"/>
              </a:solidFill>
              <a:latin typeface="Comic Sans MS" panose="030F0702030302020204" pitchFamily="66" charset="0"/>
              <a:ea typeface="Arial" panose="020B0604020202020204" pitchFamily="34" charset="0"/>
            </a:endParaRPr>
          </a:p>
        </p:txBody>
      </p:sp>
      <p:sp>
        <p:nvSpPr>
          <p:cNvPr id="6168" name="Text Box 24"/>
          <p:cNvSpPr txBox="1"/>
          <p:nvPr/>
        </p:nvSpPr>
        <p:spPr>
          <a:xfrm>
            <a:off x="838200" y="3200400"/>
            <a:ext cx="1524000" cy="3968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2000" b="1" dirty="0">
                <a:solidFill>
                  <a:schemeClr val="tx1"/>
                </a:solidFill>
                <a:latin typeface="Comic Sans MS" panose="030F0702030302020204" pitchFamily="66" charset="0"/>
                <a:cs typeface="Arial" panose="020B0604020202020204" pitchFamily="34" charset="0"/>
              </a:rPr>
              <a:t>Q</a:t>
            </a:r>
            <a:r>
              <a:rPr lang="en-US" altLang="id-ID" sz="1600" b="1" dirty="0">
                <a:solidFill>
                  <a:schemeClr val="tx1"/>
                </a:solidFill>
                <a:latin typeface="Comic Sans MS" panose="030F0702030302020204" pitchFamily="66" charset="0"/>
                <a:cs typeface="Arial" panose="020B0604020202020204" pitchFamily="34" charset="0"/>
              </a:rPr>
              <a:t>  =  f (X i)</a:t>
            </a:r>
            <a:endParaRPr lang="en-US" altLang="id-ID" sz="1600" b="1" dirty="0">
              <a:solidFill>
                <a:schemeClr val="tx1"/>
              </a:solidFill>
              <a:latin typeface="Comic Sans MS" panose="030F0702030302020204" pitchFamily="66" charset="0"/>
              <a:ea typeface="Arial" panose="020B0604020202020204" pitchFamily="34" charset="0"/>
            </a:endParaRPr>
          </a:p>
        </p:txBody>
      </p:sp>
      <p:sp>
        <p:nvSpPr>
          <p:cNvPr id="6182" name="Rectangle 38"/>
          <p:cNvSpPr/>
          <p:nvPr/>
        </p:nvSpPr>
        <p:spPr>
          <a:xfrm>
            <a:off x="4419600" y="4540250"/>
            <a:ext cx="1963738" cy="393700"/>
          </a:xfrm>
          <a:prstGeom prst="rect">
            <a:avLst/>
          </a:prstGeom>
          <a:solidFill>
            <a:srgbClr val="FF0000"/>
          </a:solidFill>
          <a:ln w="57150" cap="flat" cmpd="thinThick">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TEORI REVENUE</a:t>
            </a:r>
            <a:endParaRPr lang="en-US" altLang="id-ID" sz="1600" b="1" dirty="0">
              <a:solidFill>
                <a:schemeClr val="bg1"/>
              </a:solidFill>
              <a:latin typeface="Comic Sans MS" panose="030F0702030302020204" pitchFamily="66" charset="0"/>
              <a:ea typeface="Arial" panose="020B0604020202020204" pitchFamily="34" charset="0"/>
            </a:endParaRPr>
          </a:p>
        </p:txBody>
      </p:sp>
      <p:grpSp>
        <p:nvGrpSpPr>
          <p:cNvPr id="33797" name="Group 35"/>
          <p:cNvGrpSpPr/>
          <p:nvPr/>
        </p:nvGrpSpPr>
        <p:grpSpPr>
          <a:xfrm>
            <a:off x="528638" y="501650"/>
            <a:ext cx="8234362" cy="6076950"/>
            <a:chOff x="528637" y="501650"/>
            <a:chExt cx="8234363" cy="6076950"/>
          </a:xfrm>
        </p:grpSpPr>
        <p:sp>
          <p:nvSpPr>
            <p:cNvPr id="33798" name="Rectangle 4"/>
            <p:cNvSpPr/>
            <p:nvPr/>
          </p:nvSpPr>
          <p:spPr>
            <a:xfrm>
              <a:off x="528637" y="501650"/>
              <a:ext cx="2755900" cy="3365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600" b="1" u="sng" dirty="0">
                  <a:solidFill>
                    <a:srgbClr val="000066"/>
                  </a:solidFill>
                  <a:latin typeface="Comic Sans MS" panose="030F0702030302020204" pitchFamily="66" charset="0"/>
                  <a:cs typeface="Arial" panose="020B0604020202020204" pitchFamily="34" charset="0"/>
                </a:rPr>
                <a:t>PENAWARAN PRODUSEN</a:t>
              </a:r>
              <a:endParaRPr lang="en-US" altLang="id-ID" sz="1600" b="1" u="sng" dirty="0">
                <a:solidFill>
                  <a:srgbClr val="000066"/>
                </a:solidFill>
                <a:latin typeface="Comic Sans MS" panose="030F0702030302020204" pitchFamily="66" charset="0"/>
                <a:ea typeface="Arial" panose="020B0604020202020204" pitchFamily="34" charset="0"/>
              </a:endParaRPr>
            </a:p>
          </p:txBody>
        </p:sp>
        <p:sp>
          <p:nvSpPr>
            <p:cNvPr id="33799" name="Rectangle 5"/>
            <p:cNvSpPr/>
            <p:nvPr/>
          </p:nvSpPr>
          <p:spPr>
            <a:xfrm>
              <a:off x="685800" y="914400"/>
              <a:ext cx="1341437"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PERILAKU</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PRODUSEN</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00" name="Line 6"/>
            <p:cNvSpPr/>
            <p:nvPr/>
          </p:nvSpPr>
          <p:spPr>
            <a:xfrm>
              <a:off x="2343150" y="1219200"/>
              <a:ext cx="1695450" cy="0"/>
            </a:xfrm>
            <a:prstGeom prst="line">
              <a:avLst/>
            </a:prstGeom>
            <a:ln w="38100" cap="flat" cmpd="sng">
              <a:solidFill>
                <a:srgbClr val="800080"/>
              </a:solidFill>
              <a:prstDash val="solid"/>
              <a:headEnd type="none" w="med" len="med"/>
              <a:tailEnd type="triangle" w="med" len="med"/>
            </a:ln>
          </p:spPr>
        </p:sp>
        <p:sp>
          <p:nvSpPr>
            <p:cNvPr id="33801" name="Rectangle 7"/>
            <p:cNvSpPr/>
            <p:nvPr/>
          </p:nvSpPr>
          <p:spPr>
            <a:xfrm>
              <a:off x="4265613" y="914400"/>
              <a:ext cx="2516187" cy="609600"/>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PENAWARAN BARANG</a:t>
              </a:r>
              <a:endParaRPr lang="en-US" altLang="id-ID" sz="1600" b="1" dirty="0">
                <a:solidFill>
                  <a:schemeClr val="bg1"/>
                </a:solidFill>
                <a:latin typeface="Comic Sans MS" panose="030F0702030302020204" pitchFamily="66" charset="0"/>
                <a:cs typeface="Arial" panose="020B0604020202020204" pitchFamily="34" charset="0"/>
              </a:endParaRPr>
            </a:p>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(PRODUKSI)</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02" name="Rectangle 10"/>
            <p:cNvSpPr/>
            <p:nvPr/>
          </p:nvSpPr>
          <p:spPr>
            <a:xfrm>
              <a:off x="769938" y="2759075"/>
              <a:ext cx="2201862" cy="365125"/>
            </a:xfrm>
            <a:prstGeom prst="rect">
              <a:avLst/>
            </a:prstGeom>
            <a:solidFill>
              <a:srgbClr val="800080"/>
            </a:solidFill>
            <a:ln w="28575" cap="flat" cmpd="sng">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FUNGSI PRODUKSI</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03" name="Rectangle 11"/>
            <p:cNvSpPr/>
            <p:nvPr/>
          </p:nvSpPr>
          <p:spPr>
            <a:xfrm>
              <a:off x="1981200" y="3619500"/>
              <a:ext cx="914400" cy="366713"/>
            </a:xfrm>
            <a:prstGeom prst="rect">
              <a:avLst/>
            </a:prstGeom>
            <a:noFill/>
            <a:ln w="2857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800" b="1" i="1" dirty="0">
                  <a:solidFill>
                    <a:srgbClr val="FF0000"/>
                  </a:solidFill>
                  <a:latin typeface="Comic Sans MS" panose="030F0702030302020204" pitchFamily="66" charset="0"/>
                  <a:cs typeface="Arial" panose="020B0604020202020204" pitchFamily="34" charset="0"/>
                </a:rPr>
                <a:t>dibeli</a:t>
              </a:r>
              <a:endParaRPr lang="en-US" altLang="id-ID" sz="1800" b="1" dirty="0">
                <a:solidFill>
                  <a:srgbClr val="FF0000"/>
                </a:solidFill>
                <a:latin typeface="Comic Sans MS" panose="030F0702030302020204" pitchFamily="66" charset="0"/>
                <a:ea typeface="Arial" panose="020B0604020202020204" pitchFamily="34" charset="0"/>
              </a:endParaRPr>
            </a:p>
          </p:txBody>
        </p:sp>
        <p:sp>
          <p:nvSpPr>
            <p:cNvPr id="33804" name="Line 14"/>
            <p:cNvSpPr/>
            <p:nvPr/>
          </p:nvSpPr>
          <p:spPr>
            <a:xfrm flipH="1">
              <a:off x="3810000" y="3962400"/>
              <a:ext cx="838200" cy="0"/>
            </a:xfrm>
            <a:prstGeom prst="line">
              <a:avLst/>
            </a:prstGeom>
            <a:ln w="38100" cap="flat" cmpd="sng">
              <a:solidFill>
                <a:srgbClr val="800080"/>
              </a:solidFill>
              <a:prstDash val="solid"/>
              <a:headEnd type="triangle" w="med" len="med"/>
              <a:tailEnd type="none" w="med" len="med"/>
            </a:ln>
          </p:spPr>
        </p:sp>
        <p:sp>
          <p:nvSpPr>
            <p:cNvPr id="33805" name="Rectangle 18"/>
            <p:cNvSpPr/>
            <p:nvPr/>
          </p:nvSpPr>
          <p:spPr>
            <a:xfrm>
              <a:off x="7016750" y="5334000"/>
              <a:ext cx="1746250" cy="393700"/>
            </a:xfrm>
            <a:prstGeom prst="rect">
              <a:avLst/>
            </a:prstGeom>
            <a:solidFill>
              <a:srgbClr val="FF0000"/>
            </a:solidFill>
            <a:ln w="57150" cap="flat" cmpd="thinThick">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TEORI USAHA</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06" name="Text Box 19"/>
            <p:cNvSpPr txBox="1"/>
            <p:nvPr/>
          </p:nvSpPr>
          <p:spPr>
            <a:xfrm>
              <a:off x="685800" y="1600200"/>
              <a:ext cx="3886200" cy="3365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Char char="•"/>
              </a:pPr>
              <a:r>
                <a:rPr lang="en-US" altLang="id-ID" sz="1600" b="1" dirty="0">
                  <a:solidFill>
                    <a:srgbClr val="000066"/>
                  </a:solidFill>
                  <a:latin typeface="Comic Sans MS" panose="030F0702030302020204" pitchFamily="66" charset="0"/>
                  <a:cs typeface="Arial" panose="020B0604020202020204" pitchFamily="34" charset="0"/>
                </a:rPr>
                <a:t> PRINSIP-PRINSIP BERPRODUKSI</a:t>
              </a:r>
              <a:endParaRPr lang="en-US" altLang="id-ID" sz="1600" dirty="0">
                <a:solidFill>
                  <a:srgbClr val="000066"/>
                </a:solidFill>
                <a:latin typeface="Comic Sans MS" panose="030F0702030302020204" pitchFamily="66" charset="0"/>
                <a:ea typeface="Arial" panose="020B0604020202020204" pitchFamily="34" charset="0"/>
              </a:endParaRPr>
            </a:p>
          </p:txBody>
        </p:sp>
        <p:sp>
          <p:nvSpPr>
            <p:cNvPr id="33807" name="Text Box 20"/>
            <p:cNvSpPr txBox="1"/>
            <p:nvPr/>
          </p:nvSpPr>
          <p:spPr>
            <a:xfrm>
              <a:off x="990600" y="1981200"/>
              <a:ext cx="1524000" cy="3667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800" b="1" i="1" dirty="0">
                  <a:solidFill>
                    <a:srgbClr val="FF0000"/>
                  </a:solidFill>
                  <a:latin typeface="Comic Sans MS" panose="030F0702030302020204" pitchFamily="66" charset="0"/>
                  <a:cs typeface="Arial" panose="020B0604020202020204" pitchFamily="34" charset="0"/>
                </a:rPr>
                <a:t>dirumuskan</a:t>
              </a:r>
              <a:endParaRPr lang="en-US" altLang="id-ID" sz="1800" b="1" i="1" dirty="0">
                <a:solidFill>
                  <a:srgbClr val="FF0000"/>
                </a:solidFill>
                <a:latin typeface="Comic Sans MS" panose="030F0702030302020204" pitchFamily="66" charset="0"/>
                <a:ea typeface="Arial" panose="020B0604020202020204" pitchFamily="34" charset="0"/>
              </a:endParaRPr>
            </a:p>
          </p:txBody>
        </p:sp>
        <p:sp>
          <p:nvSpPr>
            <p:cNvPr id="33808" name="Line 21"/>
            <p:cNvSpPr/>
            <p:nvPr/>
          </p:nvSpPr>
          <p:spPr>
            <a:xfrm>
              <a:off x="990600" y="1905000"/>
              <a:ext cx="0" cy="685800"/>
            </a:xfrm>
            <a:prstGeom prst="line">
              <a:avLst/>
            </a:prstGeom>
            <a:ln w="38100" cap="flat" cmpd="sng">
              <a:solidFill>
                <a:srgbClr val="800080"/>
              </a:solidFill>
              <a:prstDash val="solid"/>
              <a:headEnd type="none" w="med" len="med"/>
              <a:tailEnd type="triangle" w="med" len="med"/>
            </a:ln>
          </p:spPr>
        </p:sp>
        <p:sp>
          <p:nvSpPr>
            <p:cNvPr id="33809" name="Rectangle 22"/>
            <p:cNvSpPr/>
            <p:nvPr/>
          </p:nvSpPr>
          <p:spPr>
            <a:xfrm>
              <a:off x="4860925" y="2743200"/>
              <a:ext cx="2073275" cy="393700"/>
            </a:xfrm>
            <a:prstGeom prst="rect">
              <a:avLst/>
            </a:prstGeom>
            <a:solidFill>
              <a:srgbClr val="FF0000"/>
            </a:solidFill>
            <a:ln w="57150" cap="flat" cmpd="thinThick">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TEORI PRODUKSI</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10" name="Line 23"/>
            <p:cNvSpPr/>
            <p:nvPr/>
          </p:nvSpPr>
          <p:spPr>
            <a:xfrm>
              <a:off x="3048000" y="2971800"/>
              <a:ext cx="1695450" cy="0"/>
            </a:xfrm>
            <a:prstGeom prst="line">
              <a:avLst/>
            </a:prstGeom>
            <a:ln w="38100" cap="flat" cmpd="sng">
              <a:solidFill>
                <a:srgbClr val="800080"/>
              </a:solidFill>
              <a:prstDash val="solid"/>
              <a:headEnd type="none" w="med" len="med"/>
              <a:tailEnd type="triangle" w="med" len="med"/>
            </a:ln>
          </p:spPr>
        </p:sp>
        <p:sp>
          <p:nvSpPr>
            <p:cNvPr id="33811" name="Rectangle 29"/>
            <p:cNvSpPr/>
            <p:nvPr/>
          </p:nvSpPr>
          <p:spPr>
            <a:xfrm>
              <a:off x="4724400" y="3810000"/>
              <a:ext cx="1668463" cy="393700"/>
            </a:xfrm>
            <a:prstGeom prst="rect">
              <a:avLst/>
            </a:prstGeom>
            <a:solidFill>
              <a:srgbClr val="FF0000"/>
            </a:solidFill>
            <a:ln w="57150" cap="flat" cmpd="thinThick">
              <a:solidFill>
                <a:schemeClr val="bg1"/>
              </a:solidFill>
              <a:prstDash val="solid"/>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bg1"/>
                  </a:solidFill>
                  <a:latin typeface="Comic Sans MS" panose="030F0702030302020204" pitchFamily="66" charset="0"/>
                  <a:cs typeface="Arial" panose="020B0604020202020204" pitchFamily="34" charset="0"/>
                </a:rPr>
                <a:t>TEORI BIAYA</a:t>
              </a:r>
              <a:endParaRPr lang="en-US" altLang="id-ID" sz="1600" b="1" dirty="0">
                <a:solidFill>
                  <a:schemeClr val="bg1"/>
                </a:solidFill>
                <a:latin typeface="Comic Sans MS" panose="030F0702030302020204" pitchFamily="66" charset="0"/>
                <a:ea typeface="Arial" panose="020B0604020202020204" pitchFamily="34" charset="0"/>
              </a:endParaRPr>
            </a:p>
          </p:txBody>
        </p:sp>
        <p:sp>
          <p:nvSpPr>
            <p:cNvPr id="33812" name="Rectangle 35"/>
            <p:cNvSpPr/>
            <p:nvPr/>
          </p:nvSpPr>
          <p:spPr>
            <a:xfrm>
              <a:off x="1339850" y="4325938"/>
              <a:ext cx="782638" cy="366712"/>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800" b="1" i="1" dirty="0">
                  <a:solidFill>
                    <a:srgbClr val="FF0000"/>
                  </a:solidFill>
                  <a:latin typeface="Comic Sans MS" panose="030F0702030302020204" pitchFamily="66" charset="0"/>
                  <a:cs typeface="Arial" panose="020B0604020202020204" pitchFamily="34" charset="0"/>
                </a:rPr>
                <a:t>dijual</a:t>
              </a:r>
              <a:endParaRPr lang="en-US" altLang="id-ID" sz="1800" b="1" dirty="0">
                <a:solidFill>
                  <a:srgbClr val="FF0000"/>
                </a:solidFill>
                <a:latin typeface="Comic Sans MS" panose="030F0702030302020204" pitchFamily="66" charset="0"/>
                <a:ea typeface="Arial" panose="020B0604020202020204" pitchFamily="34" charset="0"/>
              </a:endParaRPr>
            </a:p>
          </p:txBody>
        </p:sp>
        <p:sp>
          <p:nvSpPr>
            <p:cNvPr id="33813" name="Rectangle 36"/>
            <p:cNvSpPr/>
            <p:nvPr/>
          </p:nvSpPr>
          <p:spPr>
            <a:xfrm>
              <a:off x="2895600" y="4559300"/>
              <a:ext cx="1146175" cy="336550"/>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chemeClr val="tx1"/>
                  </a:solidFill>
                  <a:latin typeface="Comic Sans MS" panose="030F0702030302020204" pitchFamily="66" charset="0"/>
                  <a:cs typeface="Arial" panose="020B0604020202020204" pitchFamily="34" charset="0"/>
                </a:rPr>
                <a:t>REVENUE</a:t>
              </a:r>
              <a:endParaRPr lang="en-US" altLang="id-ID" sz="1600" b="1" dirty="0">
                <a:solidFill>
                  <a:schemeClr val="tx1"/>
                </a:solidFill>
                <a:latin typeface="Comic Sans MS" panose="030F0702030302020204" pitchFamily="66" charset="0"/>
                <a:ea typeface="Arial" panose="020B0604020202020204" pitchFamily="34" charset="0"/>
              </a:endParaRPr>
            </a:p>
          </p:txBody>
        </p:sp>
        <p:sp>
          <p:nvSpPr>
            <p:cNvPr id="33814" name="Line 37"/>
            <p:cNvSpPr/>
            <p:nvPr/>
          </p:nvSpPr>
          <p:spPr>
            <a:xfrm flipH="1">
              <a:off x="4038600" y="4724400"/>
              <a:ext cx="381000" cy="0"/>
            </a:xfrm>
            <a:prstGeom prst="line">
              <a:avLst/>
            </a:prstGeom>
            <a:ln w="38100" cap="flat" cmpd="sng">
              <a:solidFill>
                <a:srgbClr val="800080"/>
              </a:solidFill>
              <a:prstDash val="solid"/>
              <a:headEnd type="triangle" w="med" len="med"/>
              <a:tailEnd type="none" w="med" len="med"/>
            </a:ln>
          </p:spPr>
        </p:sp>
        <p:sp>
          <p:nvSpPr>
            <p:cNvPr id="33815" name="Rectangle 40"/>
            <p:cNvSpPr/>
            <p:nvPr/>
          </p:nvSpPr>
          <p:spPr>
            <a:xfrm>
              <a:off x="6477000" y="3810000"/>
              <a:ext cx="1041400" cy="336550"/>
            </a:xfrm>
            <a:prstGeom prst="rect">
              <a:avLst/>
            </a:prstGeom>
            <a:noFill/>
            <a:ln w="57150">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rgbClr val="FF0000"/>
                  </a:solidFill>
                  <a:latin typeface="Comic Sans MS" panose="030F0702030302020204" pitchFamily="66" charset="0"/>
                  <a:cs typeface="Arial" panose="020B0604020202020204" pitchFamily="34" charset="0"/>
                </a:rPr>
                <a:t>C = f(Q)</a:t>
              </a:r>
              <a:endParaRPr lang="en-US" altLang="id-ID" sz="1600" b="1" dirty="0">
                <a:solidFill>
                  <a:srgbClr val="FF0000"/>
                </a:solidFill>
                <a:latin typeface="Comic Sans MS" panose="030F0702030302020204" pitchFamily="66" charset="0"/>
                <a:ea typeface="Arial" panose="020B0604020202020204" pitchFamily="34" charset="0"/>
              </a:endParaRPr>
            </a:p>
          </p:txBody>
        </p:sp>
        <p:sp>
          <p:nvSpPr>
            <p:cNvPr id="33816" name="Rectangle 41"/>
            <p:cNvSpPr/>
            <p:nvPr/>
          </p:nvSpPr>
          <p:spPr>
            <a:xfrm>
              <a:off x="6400800" y="4591050"/>
              <a:ext cx="1187450" cy="336550"/>
            </a:xfrm>
            <a:prstGeom prst="rect">
              <a:avLst/>
            </a:prstGeom>
            <a:noFill/>
            <a:ln w="57150">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rgbClr val="FF0000"/>
                  </a:solidFill>
                  <a:latin typeface="Comic Sans MS" panose="030F0702030302020204" pitchFamily="66" charset="0"/>
                  <a:cs typeface="Arial" panose="020B0604020202020204" pitchFamily="34" charset="0"/>
                </a:rPr>
                <a:t>TR = f(Q)</a:t>
              </a:r>
              <a:endParaRPr lang="en-US" altLang="id-ID" sz="1600" b="1" dirty="0">
                <a:solidFill>
                  <a:srgbClr val="FF0000"/>
                </a:solidFill>
                <a:latin typeface="Comic Sans MS" panose="030F0702030302020204" pitchFamily="66" charset="0"/>
                <a:ea typeface="Arial" panose="020B0604020202020204" pitchFamily="34" charset="0"/>
              </a:endParaRPr>
            </a:p>
          </p:txBody>
        </p:sp>
        <p:sp>
          <p:nvSpPr>
            <p:cNvPr id="33817" name="Rectangle 42"/>
            <p:cNvSpPr/>
            <p:nvPr/>
          </p:nvSpPr>
          <p:spPr>
            <a:xfrm>
              <a:off x="7773988" y="4264025"/>
              <a:ext cx="979487" cy="365125"/>
            </a:xfrm>
            <a:prstGeom prst="rect">
              <a:avLst/>
            </a:prstGeom>
            <a:noFill/>
            <a:ln w="28575" cap="flat" cmpd="sng">
              <a:solidFill>
                <a:schemeClr val="tx1"/>
              </a:solidFill>
              <a:prstDash val="dash"/>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600" b="1" dirty="0">
                  <a:solidFill>
                    <a:srgbClr val="FF0000"/>
                  </a:solidFill>
                  <a:latin typeface="Times New Roman" panose="02020603050405020304" pitchFamily="18" charset="0"/>
                  <a:cs typeface="Arial" panose="020B0604020202020204" pitchFamily="34" charset="0"/>
                </a:rPr>
                <a:t>PROFIT</a:t>
              </a:r>
              <a:endParaRPr lang="en-US" altLang="id-ID" sz="1600" b="1" dirty="0">
                <a:solidFill>
                  <a:srgbClr val="FF0000"/>
                </a:solidFill>
                <a:latin typeface="Comic Sans MS" panose="030F0702030302020204" pitchFamily="66" charset="0"/>
                <a:ea typeface="Arial" panose="020B0604020202020204" pitchFamily="34" charset="0"/>
              </a:endParaRPr>
            </a:p>
          </p:txBody>
        </p:sp>
        <p:sp>
          <p:nvSpPr>
            <p:cNvPr id="33818" name="AutoShape 43"/>
            <p:cNvSpPr/>
            <p:nvPr/>
          </p:nvSpPr>
          <p:spPr>
            <a:xfrm>
              <a:off x="7543800" y="3975100"/>
              <a:ext cx="76200" cy="762000"/>
            </a:xfrm>
            <a:prstGeom prst="rightBrace">
              <a:avLst>
                <a:gd name="adj1" fmla="val 83333"/>
                <a:gd name="adj2" fmla="val 50000"/>
              </a:avLst>
            </a:prstGeom>
            <a:noFill/>
            <a:ln w="28575" cap="flat" cmpd="sng">
              <a:solidFill>
                <a:srgbClr val="80008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endParaRPr lang="id-ID" altLang="id-ID" sz="1900" dirty="0">
                <a:solidFill>
                  <a:schemeClr val="tx1"/>
                </a:solidFill>
                <a:latin typeface="Arial" panose="020B0604020202020204" pitchFamily="34" charset="0"/>
                <a:ea typeface="Arial" panose="020B0604020202020204" pitchFamily="34" charset="0"/>
              </a:endParaRPr>
            </a:p>
          </p:txBody>
        </p:sp>
        <p:sp>
          <p:nvSpPr>
            <p:cNvPr id="33819" name="Line 44"/>
            <p:cNvSpPr/>
            <p:nvPr/>
          </p:nvSpPr>
          <p:spPr>
            <a:xfrm>
              <a:off x="8229600" y="4724400"/>
              <a:ext cx="0" cy="457200"/>
            </a:xfrm>
            <a:prstGeom prst="line">
              <a:avLst/>
            </a:prstGeom>
            <a:ln w="38100" cap="flat" cmpd="sng">
              <a:solidFill>
                <a:srgbClr val="800080"/>
              </a:solidFill>
              <a:prstDash val="solid"/>
              <a:headEnd type="none" w="med" len="med"/>
              <a:tailEnd type="triangle" w="med" len="med"/>
            </a:ln>
          </p:spPr>
        </p:sp>
        <p:sp>
          <p:nvSpPr>
            <p:cNvPr id="33820" name="Rectangle 45"/>
            <p:cNvSpPr/>
            <p:nvPr/>
          </p:nvSpPr>
          <p:spPr>
            <a:xfrm>
              <a:off x="4114800" y="5181600"/>
              <a:ext cx="1866900" cy="1397000"/>
            </a:xfrm>
            <a:prstGeom prst="rect">
              <a:avLst/>
            </a:prstGeom>
            <a:noFill/>
            <a:ln w="28575" cap="flat" cmpd="sng">
              <a:solidFill>
                <a:schemeClr val="tx1"/>
              </a:solidFill>
              <a:prstDash val="dash"/>
              <a:miter/>
              <a:headEnd type="none" w="med" len="med"/>
              <a:tailEnd type="none" w="med" len="med"/>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400" b="1" u="sng" dirty="0">
                  <a:solidFill>
                    <a:schemeClr val="tx1"/>
                  </a:solidFill>
                  <a:latin typeface="Comic Sans MS" panose="030F0702030302020204" pitchFamily="66" charset="0"/>
                  <a:cs typeface="Arial" panose="020B0604020202020204" pitchFamily="34" charset="0"/>
                </a:rPr>
                <a:t>STRUKTUR PASAR</a:t>
              </a:r>
              <a:endParaRPr lang="en-US" altLang="id-ID" sz="1400" b="1" u="sng"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 PERSAINGAN </a:t>
              </a:r>
              <a:endParaRPr lang="en-US" altLang="id-ID" sz="14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 MONOPOLI</a:t>
              </a:r>
              <a:endParaRPr lang="en-US" altLang="id-ID" sz="14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 DUOPOLI</a:t>
              </a:r>
              <a:endParaRPr lang="en-US" altLang="id-ID" sz="14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 OLIGOPOLI</a:t>
              </a:r>
              <a:endParaRPr lang="en-US" altLang="id-ID" sz="14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 MONOPOLISTIK</a:t>
              </a:r>
              <a:endParaRPr lang="en-US" altLang="id-ID" sz="1400" b="1" dirty="0">
                <a:solidFill>
                  <a:schemeClr val="tx1"/>
                </a:solidFill>
                <a:latin typeface="Comic Sans MS" panose="030F0702030302020204" pitchFamily="66" charset="0"/>
                <a:ea typeface="Arial" panose="020B0604020202020204" pitchFamily="34" charset="0"/>
              </a:endParaRPr>
            </a:p>
          </p:txBody>
        </p:sp>
        <p:sp>
          <p:nvSpPr>
            <p:cNvPr id="33821" name="Rectangle 46"/>
            <p:cNvSpPr/>
            <p:nvPr/>
          </p:nvSpPr>
          <p:spPr>
            <a:xfrm>
              <a:off x="609600" y="5257800"/>
              <a:ext cx="2230098" cy="523220"/>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PERILAKU KONSUMEN</a:t>
              </a:r>
              <a:endParaRPr lang="en-US" altLang="id-ID" sz="14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PERILAKU PRODUSEN</a:t>
              </a:r>
              <a:endParaRPr lang="en-US" altLang="id-ID" sz="1400" b="1" dirty="0">
                <a:solidFill>
                  <a:schemeClr val="tx1"/>
                </a:solidFill>
                <a:latin typeface="Comic Sans MS" panose="030F0702030302020204" pitchFamily="66" charset="0"/>
                <a:ea typeface="Arial" panose="020B0604020202020204" pitchFamily="34" charset="0"/>
              </a:endParaRPr>
            </a:p>
          </p:txBody>
        </p:sp>
        <p:sp>
          <p:nvSpPr>
            <p:cNvPr id="33822" name="AutoShape 47"/>
            <p:cNvSpPr/>
            <p:nvPr/>
          </p:nvSpPr>
          <p:spPr>
            <a:xfrm rot="5392456">
              <a:off x="1609725" y="4886325"/>
              <a:ext cx="206375" cy="2057400"/>
            </a:xfrm>
            <a:prstGeom prst="rightBrace">
              <a:avLst>
                <a:gd name="adj1" fmla="val 83076"/>
                <a:gd name="adj2" fmla="val 50000"/>
              </a:avLst>
            </a:prstGeom>
            <a:noFill/>
            <a:ln w="28575" cap="flat" cmpd="sng">
              <a:solidFill>
                <a:srgbClr val="FF0000"/>
              </a:solidFill>
              <a:prstDash val="solid"/>
              <a:headEnd type="none" w="med" len="med"/>
              <a:tailEnd type="none" w="med" len="med"/>
            </a:ln>
          </p:spPr>
          <p:txBody>
            <a:bodyPr rot="10800000" vert="eaVert"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endParaRPr lang="id-ID" altLang="id-ID" sz="1900" dirty="0">
                <a:solidFill>
                  <a:schemeClr val="bg2"/>
                </a:solidFill>
                <a:latin typeface="Times New Roman" panose="02020603050405020304" pitchFamily="18" charset="0"/>
                <a:ea typeface="Arial" panose="020B0604020202020204" pitchFamily="34" charset="0"/>
              </a:endParaRPr>
            </a:p>
          </p:txBody>
        </p:sp>
        <p:sp>
          <p:nvSpPr>
            <p:cNvPr id="33823" name="Rectangle 49"/>
            <p:cNvSpPr/>
            <p:nvPr/>
          </p:nvSpPr>
          <p:spPr>
            <a:xfrm>
              <a:off x="722313" y="6172200"/>
              <a:ext cx="2020887" cy="304800"/>
            </a:xfrm>
            <a:prstGeom prst="rect">
              <a:avLst/>
            </a:prstGeom>
            <a:noFill/>
            <a:ln w="2857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400" b="1" dirty="0">
                  <a:solidFill>
                    <a:schemeClr val="tx1"/>
                  </a:solidFill>
                  <a:latin typeface="Comic Sans MS" panose="030F0702030302020204" pitchFamily="66" charset="0"/>
                  <a:cs typeface="Arial" panose="020B0604020202020204" pitchFamily="34" charset="0"/>
                </a:rPr>
                <a:t>BERTEMU DI PASAR</a:t>
              </a:r>
              <a:endParaRPr lang="en-US" altLang="id-ID" sz="1400" b="1" dirty="0">
                <a:solidFill>
                  <a:schemeClr val="tx1"/>
                </a:solidFill>
                <a:latin typeface="Comic Sans MS" panose="030F0702030302020204" pitchFamily="66" charset="0"/>
                <a:ea typeface="Arial" panose="020B0604020202020204" pitchFamily="34" charset="0"/>
              </a:endParaRPr>
            </a:p>
          </p:txBody>
        </p:sp>
        <p:sp>
          <p:nvSpPr>
            <p:cNvPr id="33824" name="Line 50"/>
            <p:cNvSpPr/>
            <p:nvPr/>
          </p:nvSpPr>
          <p:spPr>
            <a:xfrm flipV="1">
              <a:off x="2743200" y="5638800"/>
              <a:ext cx="1295400" cy="609600"/>
            </a:xfrm>
            <a:prstGeom prst="line">
              <a:avLst/>
            </a:prstGeom>
            <a:ln w="38100" cap="flat" cmpd="sng">
              <a:solidFill>
                <a:srgbClr val="800080"/>
              </a:solidFill>
              <a:prstDash val="dash"/>
              <a:headEnd type="none" w="med" len="med"/>
              <a:tailEnd type="triangle" w="med" len="med"/>
            </a:ln>
          </p:spPr>
        </p:sp>
        <p:sp>
          <p:nvSpPr>
            <p:cNvPr id="33825" name="Line 51"/>
            <p:cNvSpPr/>
            <p:nvPr/>
          </p:nvSpPr>
          <p:spPr>
            <a:xfrm flipH="1" flipV="1">
              <a:off x="6096000" y="5410200"/>
              <a:ext cx="762000" cy="76200"/>
            </a:xfrm>
            <a:prstGeom prst="line">
              <a:avLst/>
            </a:prstGeom>
            <a:ln w="38100" cap="flat" cmpd="sng">
              <a:solidFill>
                <a:srgbClr val="800080"/>
              </a:solidFill>
              <a:prstDash val="dash"/>
              <a:headEnd type="none" w="med" len="med"/>
              <a:tailEnd type="triangle" w="med" len="med"/>
            </a:ln>
          </p:spPr>
        </p:sp>
        <p:cxnSp>
          <p:nvCxnSpPr>
            <p:cNvPr id="33826" name="AutoShape 53"/>
            <p:cNvCxnSpPr/>
            <p:nvPr/>
          </p:nvCxnSpPr>
          <p:spPr>
            <a:xfrm>
              <a:off x="1981200" y="3581400"/>
              <a:ext cx="838200" cy="384175"/>
            </a:xfrm>
            <a:prstGeom prst="bentConnector3">
              <a:avLst>
                <a:gd name="adj1" fmla="val 0"/>
              </a:avLst>
            </a:prstGeom>
            <a:ln w="38100" cap="flat" cmpd="sng">
              <a:solidFill>
                <a:srgbClr val="800080"/>
              </a:solidFill>
              <a:prstDash val="solid"/>
              <a:miter/>
              <a:headEnd type="none" w="med" len="med"/>
              <a:tailEnd type="triangle" w="med" len="med"/>
            </a:ln>
          </p:spPr>
        </p:cxnSp>
        <p:cxnSp>
          <p:nvCxnSpPr>
            <p:cNvPr id="33827" name="AutoShape 54"/>
            <p:cNvCxnSpPr/>
            <p:nvPr/>
          </p:nvCxnSpPr>
          <p:spPr>
            <a:xfrm>
              <a:off x="1054100" y="3632200"/>
              <a:ext cx="1800225" cy="1079500"/>
            </a:xfrm>
            <a:prstGeom prst="bentConnector3">
              <a:avLst>
                <a:gd name="adj1" fmla="val 0"/>
              </a:avLst>
            </a:prstGeom>
            <a:ln w="38100" cap="flat" cmpd="sng">
              <a:solidFill>
                <a:srgbClr val="800080"/>
              </a:solidFill>
              <a:prstDash val="solid"/>
              <a:miter/>
              <a:headEnd type="none" w="med" len="med"/>
              <a:tailEnd type="triangle"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68"/>
                                        </p:tgtEl>
                                        <p:attrNameLst>
                                          <p:attrName>style.visibility</p:attrName>
                                        </p:attrNameLst>
                                      </p:cBhvr>
                                      <p:to>
                                        <p:strVal val="visible"/>
                                      </p:to>
                                    </p:set>
                                    <p:anim calcmode="lin" valueType="num">
                                      <p:cBhvr additive="base">
                                        <p:cTn id="7" dur="500" fill="hold"/>
                                        <p:tgtEl>
                                          <p:spTgt spid="6168"/>
                                        </p:tgtEl>
                                        <p:attrNameLst>
                                          <p:attrName>ppt_x</p:attrName>
                                        </p:attrNameLst>
                                      </p:cBhvr>
                                      <p:tavLst>
                                        <p:tav tm="0">
                                          <p:val>
                                            <p:strVal val="0-#ppt_w/2"/>
                                          </p:val>
                                        </p:tav>
                                        <p:tav tm="100000">
                                          <p:val>
                                            <p:strVal val="#ppt_x"/>
                                          </p:val>
                                        </p:tav>
                                      </p:tavLst>
                                    </p:anim>
                                    <p:anim calcmode="lin" valueType="num">
                                      <p:cBhvr additive="base">
                                        <p:cTn id="8" dur="500" fill="hold"/>
                                        <p:tgtEl>
                                          <p:spTgt spid="61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157"/>
                                        </p:tgtEl>
                                        <p:attrNameLst>
                                          <p:attrName>style.visibility</p:attrName>
                                        </p:attrNameLst>
                                      </p:cBhvr>
                                      <p:to>
                                        <p:strVal val="visible"/>
                                      </p:to>
                                    </p:set>
                                    <p:anim calcmode="lin" valueType="num">
                                      <p:cBhvr additive="base">
                                        <p:cTn id="13" dur="500" fill="hold"/>
                                        <p:tgtEl>
                                          <p:spTgt spid="6157"/>
                                        </p:tgtEl>
                                        <p:attrNameLst>
                                          <p:attrName>ppt_x</p:attrName>
                                        </p:attrNameLst>
                                      </p:cBhvr>
                                      <p:tavLst>
                                        <p:tav tm="0">
                                          <p:val>
                                            <p:strVal val="1+#ppt_w/2"/>
                                          </p:val>
                                        </p:tav>
                                        <p:tav tm="100000">
                                          <p:val>
                                            <p:strVal val="#ppt_x"/>
                                          </p:val>
                                        </p:tav>
                                      </p:tavLst>
                                    </p:anim>
                                    <p:anim calcmode="lin" valueType="num">
                                      <p:cBhvr additive="base">
                                        <p:cTn id="14" dur="500" fill="hold"/>
                                        <p:tgtEl>
                                          <p:spTgt spid="6157"/>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6182"/>
                                        </p:tgtEl>
                                        <p:attrNameLst>
                                          <p:attrName>style.visibility</p:attrName>
                                        </p:attrNameLst>
                                      </p:cBhvr>
                                      <p:to>
                                        <p:strVal val="visible"/>
                                      </p:to>
                                    </p:set>
                                    <p:anim calcmode="lin" valueType="num">
                                      <p:cBhvr additive="base">
                                        <p:cTn id="18" dur="500" fill="hold"/>
                                        <p:tgtEl>
                                          <p:spTgt spid="6182"/>
                                        </p:tgtEl>
                                        <p:attrNameLst>
                                          <p:attrName>ppt_x</p:attrName>
                                        </p:attrNameLst>
                                      </p:cBhvr>
                                      <p:tavLst>
                                        <p:tav tm="0">
                                          <p:val>
                                            <p:strVal val="1+#ppt_w/2"/>
                                          </p:val>
                                        </p:tav>
                                        <p:tav tm="100000">
                                          <p:val>
                                            <p:strVal val="#ppt_x"/>
                                          </p:val>
                                        </p:tav>
                                      </p:tavLst>
                                    </p:anim>
                                    <p:anim calcmode="lin" valueType="num">
                                      <p:cBhvr additive="base">
                                        <p:cTn id="19" dur="500" fill="hold"/>
                                        <p:tgtEl>
                                          <p:spTgt spid="61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7" grpId="0"/>
      <p:bldP spid="6168" grpId="0"/>
      <p:bldP spid="618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ooter Placeholder 1"/>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34819" name="Slide Number Placeholder 2"/>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79873" name="Rectangle 1"/>
          <p:cNvSpPr>
            <a:spLocks noChangeArrowheads="1"/>
          </p:cNvSpPr>
          <p:nvPr/>
        </p:nvSpPr>
        <p:spPr bwMode="auto">
          <a:xfrm>
            <a:off x="304800" y="1066800"/>
            <a:ext cx="3733800" cy="2524125"/>
          </a:xfrm>
          <a:prstGeom prst="rect">
            <a:avLst/>
          </a:prstGeom>
          <a:noFill/>
          <a:ln w="9525">
            <a:solidFill>
              <a:schemeClr val="bg2">
                <a:lumMod val="10000"/>
              </a:schemeClr>
            </a:solid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1.Teori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2. Model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ekonomi</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3.Metode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deduktif</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induktif</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4.Ceteris paribus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fallacy of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compositition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baik</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dalam</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skala</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kecil</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maupun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besar</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5.Ekonomi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positif</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normative</a:t>
            </a:r>
            <a:endPar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228600" algn="l"/>
                <a:tab pos="828675" algn="l"/>
              </a:tabLst>
              <a:defRPr/>
            </a:pPr>
            <a:endPar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228600" algn="l"/>
                <a:tab pos="828675" algn="l"/>
              </a:tabLst>
              <a:defRPr/>
            </a:pP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152400" y="533400"/>
            <a:ext cx="3922713" cy="4000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tab pos="228600" algn="l"/>
                <a:tab pos="828675" algn="l"/>
              </a:tabLst>
              <a:defRPr/>
            </a:pPr>
            <a:r>
              <a:rPr kumimoji="0" lang="en-US" sz="2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Times New Roman" panose="02020603050405020304" pitchFamily="18" charset="0"/>
                <a:cs typeface="Arial" panose="020B0604020202020204" pitchFamily="34" charset="0"/>
              </a:rPr>
              <a:t>METODOLOGI ILMU EKONOMI</a:t>
            </a:r>
            <a:endParaRPr kumimoji="0" lang="en-US" sz="2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4822" name="Rectangle 5"/>
          <p:cNvSpPr/>
          <p:nvPr/>
        </p:nvSpPr>
        <p:spPr>
          <a:xfrm>
            <a:off x="4343400" y="1447800"/>
            <a:ext cx="4570413"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ct val="0"/>
              </a:spcBef>
              <a:buClrTx/>
              <a:buSzTx/>
              <a:buFontTx/>
              <a:buNone/>
              <a:tabLst>
                <a:tab pos="228600" algn="l"/>
                <a:tab pos="828675" algn="l"/>
              </a:tabLst>
            </a:pPr>
            <a:r>
              <a:rPr lang="en-US" altLang="id-ID" sz="2000" b="1" dirty="0">
                <a:solidFill>
                  <a:srgbClr val="FF0000"/>
                </a:solidFill>
                <a:latin typeface="Arial" panose="020B0604020202020204" pitchFamily="34" charset="0"/>
                <a:cs typeface="Times New Roman" panose="02020603050405020304" pitchFamily="18" charset="0"/>
              </a:rPr>
              <a:t>ALAT ALAT DALAM ILMU EKONOMI</a:t>
            </a:r>
            <a:endParaRPr lang="en-US" altLang="id-ID" sz="2000" dirty="0">
              <a:solidFill>
                <a:srgbClr val="FF0000"/>
              </a:solidFill>
              <a:latin typeface="Arial" panose="020B0604020202020204" pitchFamily="34" charset="0"/>
              <a:ea typeface="Arial" panose="020B0604020202020204" pitchFamily="34" charset="0"/>
            </a:endParaRPr>
          </a:p>
        </p:txBody>
      </p:sp>
      <p:sp>
        <p:nvSpPr>
          <p:cNvPr id="7" name="Rectangle 6"/>
          <p:cNvSpPr/>
          <p:nvPr/>
        </p:nvSpPr>
        <p:spPr>
          <a:xfrm>
            <a:off x="4191000" y="1905000"/>
            <a:ext cx="4572000" cy="3540125"/>
          </a:xfrm>
          <a:prstGeom prst="rect">
            <a:avLst/>
          </a:prstGeom>
          <a:ln>
            <a:solidFill>
              <a:schemeClr val="bg2">
                <a:lumMod val="10000"/>
              </a:schemeClr>
            </a:solidFill>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228600" algn="l"/>
                <a:tab pos="828675" algn="l"/>
              </a:tabLst>
              <a:defRPr/>
            </a:pPr>
            <a:r>
              <a:rPr kumimoji="0" lang="en-US" sz="16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Matematika</a:t>
            </a: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828675" algn="l"/>
              </a:tabLst>
              <a:defRPr/>
            </a:pPr>
            <a:r>
              <a:rPr kumimoji="0" lang="en-US" sz="16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Grafis</a:t>
            </a: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 pos="828675" algn="l"/>
              </a:tabLst>
              <a:defRPr/>
            </a:pPr>
            <a:r>
              <a:rPr kumimoji="0" lang="en-US" sz="16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Statistik</a:t>
            </a: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228600" algn="l"/>
                <a:tab pos="828675" algn="l"/>
              </a:tabLst>
              <a:defRPr/>
            </a:pP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Matematika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statistic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Merupakan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alat</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analisis</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sedangkan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statistic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sebagai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pendukung</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228600" algn="l"/>
                <a:tab pos="828675" algn="l"/>
              </a:tabLst>
              <a:defRPr/>
            </a:pP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Matematika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sebagai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alat</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pembuktian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teori</a:t>
            </a:r>
            <a:endPar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457200" marR="0" lvl="1" indent="0" algn="just" defTabSz="914400" rtl="0" eaLnBrk="0" fontAlgn="base" latinLnBrk="0" hangingPunct="0">
              <a:lnSpc>
                <a:spcPct val="100000"/>
              </a:lnSpc>
              <a:spcBef>
                <a:spcPct val="0"/>
              </a:spcBef>
              <a:spcAft>
                <a:spcPct val="0"/>
              </a:spcAft>
              <a:buClrTx/>
              <a:buSzTx/>
              <a:buFontTx/>
              <a:buNone/>
              <a:tabLst>
                <a:tab pos="228600" algn="l"/>
                <a:tab pos="828675" algn="l"/>
              </a:tabLst>
              <a:defRPr/>
            </a:pPr>
            <a:endPar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57150" marR="0" lvl="1" indent="0" algn="just"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Makanya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ilmu</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ekonomi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dijuluki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dengan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KING SOCIAL SCIENCE.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Artinya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teori2nya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bisa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dibuktikan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secara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matematis</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Teorinya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juga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bisa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juga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melakukan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proyeksi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dan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prediksi</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terhadap</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masa</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yang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akan</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datang</a:t>
            </a:r>
            <a:r>
              <a:rPr kumimoji="0" lang="en-US"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4824" name="Rectangle 26"/>
          <p:cNvSpPr/>
          <p:nvPr/>
        </p:nvSpPr>
        <p:spPr>
          <a:xfrm>
            <a:off x="4191000" y="5562600"/>
            <a:ext cx="3200400" cy="369888"/>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ct val="0"/>
              </a:spcBef>
              <a:buClrTx/>
              <a:buSzTx/>
              <a:buFontTx/>
              <a:buNone/>
              <a:tabLst>
                <a:tab pos="828675" algn="l"/>
              </a:tabLst>
            </a:pPr>
            <a:r>
              <a:rPr lang="en-US" altLang="id-ID" sz="1800" b="1" dirty="0">
                <a:solidFill>
                  <a:schemeClr val="tx1"/>
                </a:solidFill>
                <a:latin typeface="Arial" panose="020B0604020202020204" pitchFamily="34" charset="0"/>
                <a:cs typeface="Times New Roman" panose="02020603050405020304" pitchFamily="18" charset="0"/>
              </a:rPr>
              <a:t>ANALISIS KURVA</a:t>
            </a:r>
            <a:endParaRPr lang="en-US" altLang="id-ID" sz="1900" dirty="0">
              <a:solidFill>
                <a:schemeClr val="tx1"/>
              </a:solidFill>
              <a:latin typeface="Arial" panose="020B0604020202020204" pitchFamily="34" charset="0"/>
              <a:ea typeface="Arial" panose="020B0604020202020204" pitchFamily="34" charset="0"/>
            </a:endParaRPr>
          </a:p>
        </p:txBody>
      </p:sp>
      <p:grpSp>
        <p:nvGrpSpPr>
          <p:cNvPr id="34825" name="Group 2"/>
          <p:cNvGrpSpPr/>
          <p:nvPr/>
        </p:nvGrpSpPr>
        <p:grpSpPr>
          <a:xfrm>
            <a:off x="533400" y="3962400"/>
            <a:ext cx="3179763" cy="2439988"/>
            <a:chOff x="1617" y="2218"/>
            <a:chExt cx="5968" cy="4442"/>
          </a:xfrm>
        </p:grpSpPr>
        <p:grpSp>
          <p:nvGrpSpPr>
            <p:cNvPr id="34827" name="Group 7"/>
            <p:cNvGrpSpPr/>
            <p:nvPr/>
          </p:nvGrpSpPr>
          <p:grpSpPr>
            <a:xfrm>
              <a:off x="2337" y="2218"/>
              <a:ext cx="5248" cy="3960"/>
              <a:chOff x="2337" y="10980"/>
              <a:chExt cx="5248" cy="3960"/>
            </a:xfrm>
          </p:grpSpPr>
          <p:sp>
            <p:nvSpPr>
              <p:cNvPr id="34832" name="Line 25"/>
              <p:cNvSpPr/>
              <p:nvPr/>
            </p:nvSpPr>
            <p:spPr>
              <a:xfrm>
                <a:off x="2337" y="11467"/>
                <a:ext cx="0" cy="3452"/>
              </a:xfrm>
              <a:prstGeom prst="line">
                <a:avLst/>
              </a:prstGeom>
              <a:ln w="9525" cap="flat" cmpd="sng">
                <a:solidFill>
                  <a:srgbClr val="000000"/>
                </a:solidFill>
                <a:prstDash val="solid"/>
                <a:headEnd type="none" w="med" len="med"/>
                <a:tailEnd type="none" w="med" len="med"/>
              </a:ln>
            </p:spPr>
          </p:sp>
          <p:sp>
            <p:nvSpPr>
              <p:cNvPr id="34833" name="Line 24"/>
              <p:cNvSpPr/>
              <p:nvPr/>
            </p:nvSpPr>
            <p:spPr>
              <a:xfrm>
                <a:off x="2337" y="14921"/>
                <a:ext cx="4832" cy="0"/>
              </a:xfrm>
              <a:prstGeom prst="line">
                <a:avLst/>
              </a:prstGeom>
              <a:ln w="9525" cap="flat" cmpd="sng">
                <a:solidFill>
                  <a:srgbClr val="000000"/>
                </a:solidFill>
                <a:prstDash val="solid"/>
                <a:headEnd type="none" w="med" len="med"/>
                <a:tailEnd type="none" w="med" len="med"/>
              </a:ln>
            </p:spPr>
          </p:sp>
          <p:sp>
            <p:nvSpPr>
              <p:cNvPr id="34834" name="Line 23"/>
              <p:cNvSpPr/>
              <p:nvPr/>
            </p:nvSpPr>
            <p:spPr>
              <a:xfrm>
                <a:off x="2337" y="12450"/>
                <a:ext cx="2255" cy="0"/>
              </a:xfrm>
              <a:prstGeom prst="line">
                <a:avLst/>
              </a:prstGeom>
              <a:ln w="9525" cap="flat" cmpd="sng">
                <a:solidFill>
                  <a:srgbClr val="000000"/>
                </a:solidFill>
                <a:prstDash val="dash"/>
                <a:headEnd type="none" w="med" len="med"/>
                <a:tailEnd type="none" w="med" len="med"/>
              </a:ln>
            </p:spPr>
          </p:sp>
          <p:sp>
            <p:nvSpPr>
              <p:cNvPr id="34835" name="Line 22"/>
              <p:cNvSpPr/>
              <p:nvPr/>
            </p:nvSpPr>
            <p:spPr>
              <a:xfrm>
                <a:off x="4592" y="12429"/>
                <a:ext cx="0" cy="2511"/>
              </a:xfrm>
              <a:prstGeom prst="line">
                <a:avLst/>
              </a:prstGeom>
              <a:ln w="9525" cap="flat" cmpd="sng">
                <a:solidFill>
                  <a:srgbClr val="000000"/>
                </a:solidFill>
                <a:prstDash val="dash"/>
                <a:headEnd type="none" w="med" len="med"/>
                <a:tailEnd type="none" w="med" len="med"/>
              </a:ln>
            </p:spPr>
          </p:sp>
          <p:sp>
            <p:nvSpPr>
              <p:cNvPr id="34836" name="Line 21"/>
              <p:cNvSpPr/>
              <p:nvPr/>
            </p:nvSpPr>
            <p:spPr>
              <a:xfrm flipV="1">
                <a:off x="2659" y="11467"/>
                <a:ext cx="2899" cy="2824"/>
              </a:xfrm>
              <a:prstGeom prst="line">
                <a:avLst/>
              </a:prstGeom>
              <a:ln w="28575" cap="flat" cmpd="sng">
                <a:solidFill>
                  <a:srgbClr val="008080"/>
                </a:solidFill>
                <a:prstDash val="solid"/>
                <a:headEnd type="none" w="med" len="med"/>
                <a:tailEnd type="none" w="med" len="med"/>
              </a:ln>
            </p:spPr>
          </p:sp>
          <p:sp>
            <p:nvSpPr>
              <p:cNvPr id="34837" name="Line 20"/>
              <p:cNvSpPr/>
              <p:nvPr/>
            </p:nvSpPr>
            <p:spPr>
              <a:xfrm flipV="1">
                <a:off x="4592" y="12408"/>
                <a:ext cx="2255" cy="2197"/>
              </a:xfrm>
              <a:prstGeom prst="line">
                <a:avLst/>
              </a:prstGeom>
              <a:ln w="28575" cap="flat" cmpd="sng">
                <a:solidFill>
                  <a:srgbClr val="0000FF"/>
                </a:solidFill>
                <a:prstDash val="solid"/>
                <a:headEnd type="none" w="med" len="med"/>
                <a:tailEnd type="none" w="med" len="med"/>
              </a:ln>
            </p:spPr>
          </p:sp>
          <p:sp>
            <p:nvSpPr>
              <p:cNvPr id="34838" name="Line 19"/>
              <p:cNvSpPr/>
              <p:nvPr/>
            </p:nvSpPr>
            <p:spPr>
              <a:xfrm rot="-10357765">
                <a:off x="5577" y="12600"/>
                <a:ext cx="644" cy="313"/>
              </a:xfrm>
              <a:prstGeom prst="line">
                <a:avLst/>
              </a:prstGeom>
              <a:ln w="9525" cap="flat" cmpd="sng">
                <a:solidFill>
                  <a:srgbClr val="000000"/>
                </a:solidFill>
                <a:prstDash val="solid"/>
                <a:headEnd type="none" w="med" len="med"/>
                <a:tailEnd type="triangle" w="med" len="med"/>
              </a:ln>
            </p:spPr>
          </p:sp>
          <p:sp>
            <p:nvSpPr>
              <p:cNvPr id="34839" name="Line 18"/>
              <p:cNvSpPr/>
              <p:nvPr/>
            </p:nvSpPr>
            <p:spPr>
              <a:xfrm>
                <a:off x="3303" y="11593"/>
                <a:ext cx="3222" cy="2196"/>
              </a:xfrm>
              <a:prstGeom prst="line">
                <a:avLst/>
              </a:prstGeom>
              <a:ln w="12700" cap="flat" cmpd="sng">
                <a:solidFill>
                  <a:srgbClr val="000000"/>
                </a:solidFill>
                <a:prstDash val="solid"/>
                <a:headEnd type="none" w="med" len="med"/>
                <a:tailEnd type="none" w="med" len="med"/>
              </a:ln>
            </p:spPr>
          </p:sp>
          <p:sp>
            <p:nvSpPr>
              <p:cNvPr id="34840" name="Line 17"/>
              <p:cNvSpPr/>
              <p:nvPr/>
            </p:nvSpPr>
            <p:spPr>
              <a:xfrm>
                <a:off x="2337" y="13352"/>
                <a:ext cx="3543" cy="0"/>
              </a:xfrm>
              <a:prstGeom prst="line">
                <a:avLst/>
              </a:prstGeom>
              <a:ln w="9525" cap="flat" cmpd="sng">
                <a:solidFill>
                  <a:srgbClr val="000000"/>
                </a:solidFill>
                <a:prstDash val="dash"/>
                <a:headEnd type="none" w="med" len="med"/>
                <a:tailEnd type="none" w="med" len="med"/>
              </a:ln>
            </p:spPr>
          </p:sp>
          <p:sp>
            <p:nvSpPr>
              <p:cNvPr id="34841" name="Line 16"/>
              <p:cNvSpPr/>
              <p:nvPr/>
            </p:nvSpPr>
            <p:spPr>
              <a:xfrm>
                <a:off x="5880" y="13352"/>
                <a:ext cx="0" cy="1569"/>
              </a:xfrm>
              <a:prstGeom prst="line">
                <a:avLst/>
              </a:prstGeom>
              <a:ln w="9525" cap="flat" cmpd="sng">
                <a:solidFill>
                  <a:srgbClr val="000000"/>
                </a:solidFill>
                <a:prstDash val="dash"/>
                <a:headEnd type="none" w="med" len="med"/>
                <a:tailEnd type="none" w="med" len="med"/>
              </a:ln>
            </p:spPr>
          </p:sp>
          <p:sp>
            <p:nvSpPr>
              <p:cNvPr id="34842" name="Text Box 15"/>
              <p:cNvSpPr txBox="1"/>
              <p:nvPr/>
            </p:nvSpPr>
            <p:spPr>
              <a:xfrm>
                <a:off x="4857" y="10980"/>
                <a:ext cx="720" cy="448"/>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LM2</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43" name="Text Box 14"/>
              <p:cNvSpPr txBox="1"/>
              <p:nvPr/>
            </p:nvSpPr>
            <p:spPr>
              <a:xfrm>
                <a:off x="6477" y="11340"/>
                <a:ext cx="748"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LM</a:t>
                </a:r>
                <a:r>
                  <a:rPr lang="en-US" altLang="id-ID" sz="800" dirty="0">
                    <a:solidFill>
                      <a:schemeClr val="tx1"/>
                    </a:solidFill>
                    <a:latin typeface="Arial" panose="020B0604020202020204" pitchFamily="34" charset="0"/>
                    <a:cs typeface="Times New Roman" panose="02020603050405020304" pitchFamily="18" charset="0"/>
                  </a:rPr>
                  <a:t>1</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44" name="Line 13"/>
              <p:cNvSpPr/>
              <p:nvPr/>
            </p:nvSpPr>
            <p:spPr>
              <a:xfrm flipV="1">
                <a:off x="3777" y="11700"/>
                <a:ext cx="2700" cy="2557"/>
              </a:xfrm>
              <a:prstGeom prst="line">
                <a:avLst/>
              </a:prstGeom>
              <a:ln w="28575" cap="flat" cmpd="sng">
                <a:solidFill>
                  <a:srgbClr val="FF0000"/>
                </a:solidFill>
                <a:prstDash val="solid"/>
                <a:headEnd type="none" w="med" len="med"/>
                <a:tailEnd type="none" w="med" len="med"/>
              </a:ln>
            </p:spPr>
          </p:sp>
          <p:sp>
            <p:nvSpPr>
              <p:cNvPr id="34845" name="Line 12"/>
              <p:cNvSpPr/>
              <p:nvPr/>
            </p:nvSpPr>
            <p:spPr>
              <a:xfrm rot="-10357765">
                <a:off x="5397" y="11700"/>
                <a:ext cx="644" cy="313"/>
              </a:xfrm>
              <a:prstGeom prst="line">
                <a:avLst/>
              </a:prstGeom>
              <a:ln w="9525" cap="flat" cmpd="sng">
                <a:solidFill>
                  <a:srgbClr val="000000"/>
                </a:solidFill>
                <a:prstDash val="solid"/>
                <a:headEnd type="none" w="med" len="med"/>
                <a:tailEnd type="triangle" w="med" len="med"/>
              </a:ln>
            </p:spPr>
          </p:sp>
          <p:sp>
            <p:nvSpPr>
              <p:cNvPr id="34846" name="Text Box 11"/>
              <p:cNvSpPr txBox="1"/>
              <p:nvPr/>
            </p:nvSpPr>
            <p:spPr>
              <a:xfrm>
                <a:off x="6837" y="12060"/>
                <a:ext cx="748"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LM</a:t>
                </a:r>
                <a:r>
                  <a:rPr lang="en-US" altLang="id-ID" sz="800" dirty="0">
                    <a:solidFill>
                      <a:schemeClr val="tx1"/>
                    </a:solidFill>
                    <a:latin typeface="Arial" panose="020B0604020202020204" pitchFamily="34" charset="0"/>
                    <a:cs typeface="Times New Roman" panose="02020603050405020304" pitchFamily="18" charset="0"/>
                  </a:rPr>
                  <a:t>o</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47" name="Text Box 10"/>
              <p:cNvSpPr txBox="1"/>
              <p:nvPr/>
            </p:nvSpPr>
            <p:spPr>
              <a:xfrm>
                <a:off x="6297" y="1314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Eo</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48" name="Text Box 9"/>
              <p:cNvSpPr txBox="1"/>
              <p:nvPr/>
            </p:nvSpPr>
            <p:spPr>
              <a:xfrm>
                <a:off x="4857" y="1224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E3</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49" name="Text Box 8"/>
              <p:cNvSpPr txBox="1"/>
              <p:nvPr/>
            </p:nvSpPr>
            <p:spPr>
              <a:xfrm>
                <a:off x="4137" y="1170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E3</a:t>
                </a:r>
                <a:endParaRPr lang="en-US" altLang="id-ID" sz="1900" dirty="0">
                  <a:solidFill>
                    <a:schemeClr val="tx1"/>
                  </a:solidFill>
                  <a:latin typeface="Arial" panose="020B0604020202020204" pitchFamily="34" charset="0"/>
                  <a:ea typeface="Arial" panose="020B0604020202020204" pitchFamily="34" charset="0"/>
                </a:endParaRPr>
              </a:p>
            </p:txBody>
          </p:sp>
        </p:grpSp>
        <p:sp>
          <p:nvSpPr>
            <p:cNvPr id="34828" name="Text Box 6"/>
            <p:cNvSpPr txBox="1"/>
            <p:nvPr/>
          </p:nvSpPr>
          <p:spPr>
            <a:xfrm>
              <a:off x="1617" y="450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i</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29" name="Text Box 5"/>
            <p:cNvSpPr txBox="1"/>
            <p:nvPr/>
          </p:nvSpPr>
          <p:spPr>
            <a:xfrm>
              <a:off x="1617" y="360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i</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30" name="Text Box 4"/>
            <p:cNvSpPr txBox="1"/>
            <p:nvPr/>
          </p:nvSpPr>
          <p:spPr>
            <a:xfrm>
              <a:off x="4677" y="630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Y</a:t>
              </a:r>
              <a:endParaRPr lang="en-US" altLang="id-ID" sz="1900" dirty="0">
                <a:solidFill>
                  <a:schemeClr val="tx1"/>
                </a:solidFill>
                <a:latin typeface="Arial" panose="020B0604020202020204" pitchFamily="34" charset="0"/>
                <a:ea typeface="Arial" panose="020B0604020202020204" pitchFamily="34" charset="0"/>
              </a:endParaRPr>
            </a:p>
          </p:txBody>
        </p:sp>
        <p:sp>
          <p:nvSpPr>
            <p:cNvPr id="34831" name="Text Box 3"/>
            <p:cNvSpPr txBox="1"/>
            <p:nvPr/>
          </p:nvSpPr>
          <p:spPr>
            <a:xfrm>
              <a:off x="5937" y="6300"/>
              <a:ext cx="540" cy="360"/>
            </a:xfrm>
            <a:prstGeom prst="rect">
              <a:avLst/>
            </a:prstGeom>
            <a:solidFill>
              <a:srgbClr val="FFFFFF"/>
            </a:solidFill>
            <a:ln w="9525" cap="flat" cmpd="sng">
              <a:solidFill>
                <a:srgbClr val="FFFFFF"/>
              </a:solidFill>
              <a:prstDash val="solid"/>
              <a:miter/>
              <a:headEnd type="none" w="med" len="med"/>
              <a:tailEnd type="none" w="med" len="med"/>
            </a:ln>
          </p:spPr>
          <p:txBody>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spcBef>
                  <a:spcPct val="0"/>
                </a:spcBef>
                <a:buClrTx/>
                <a:buSzTx/>
                <a:buFontTx/>
                <a:buNone/>
              </a:pPr>
              <a:r>
                <a:rPr lang="en-US" altLang="id-ID" sz="900" dirty="0">
                  <a:solidFill>
                    <a:schemeClr val="tx1"/>
                  </a:solidFill>
                  <a:latin typeface="Arial" panose="020B0604020202020204" pitchFamily="34" charset="0"/>
                  <a:cs typeface="Times New Roman" panose="02020603050405020304" pitchFamily="18" charset="0"/>
                </a:rPr>
                <a:t>Y</a:t>
              </a:r>
              <a:endParaRPr lang="en-US" altLang="id-ID" sz="1900" dirty="0">
                <a:solidFill>
                  <a:schemeClr val="tx1"/>
                </a:solidFill>
                <a:latin typeface="Arial" panose="020B0604020202020204" pitchFamily="34" charset="0"/>
                <a:ea typeface="Arial" panose="020B0604020202020204" pitchFamily="34" charset="0"/>
              </a:endParaRPr>
            </a:p>
          </p:txBody>
        </p:sp>
      </p:grpSp>
      <p:sp>
        <p:nvSpPr>
          <p:cNvPr id="34826" name="Rectangle 37"/>
          <p:cNvSpPr/>
          <p:nvPr/>
        </p:nvSpPr>
        <p:spPr>
          <a:xfrm>
            <a:off x="4191000" y="5903913"/>
            <a:ext cx="4572000" cy="738187"/>
          </a:xfrm>
          <a:prstGeom prst="rect">
            <a:avLst/>
          </a:prstGeom>
          <a:noFill/>
          <a:ln w="9525">
            <a:noFill/>
          </a:ln>
        </p:spPr>
        <p:txBody>
          <a:bodyPr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defTabSz="914400">
              <a:spcBef>
                <a:spcPct val="0"/>
              </a:spcBef>
              <a:buClrTx/>
              <a:buSzTx/>
              <a:buFontTx/>
              <a:buNone/>
              <a:tabLst>
                <a:tab pos="828675" algn="l"/>
              </a:tabLst>
            </a:pPr>
            <a:r>
              <a:rPr lang="en-US" altLang="id-ID" sz="1400" dirty="0">
                <a:solidFill>
                  <a:schemeClr val="tx1"/>
                </a:solidFill>
                <a:latin typeface="Arial" panose="020B0604020202020204" pitchFamily="34" charset="0"/>
                <a:cs typeface="Times New Roman" panose="02020603050405020304" pitchFamily="18" charset="0"/>
              </a:rPr>
              <a:t> Kurva merupakan bagian analisis untuk menggambarkan hubungan variable2 dalam teori ekonomi. </a:t>
            </a:r>
            <a:endParaRPr lang="en-US" altLang="id-ID" sz="1400" dirty="0">
              <a:solidFill>
                <a:schemeClr val="tx1"/>
              </a:solidFill>
              <a:latin typeface="Arial" panose="020B0604020202020204" pitchFamily="34" charset="0"/>
              <a:ea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5"/>
          <p:cNvSpPr/>
          <p:nvPr/>
        </p:nvSpPr>
        <p:spPr>
          <a:xfrm>
            <a:off x="762000" y="396875"/>
            <a:ext cx="3582988" cy="38417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1900" b="1" dirty="0">
                <a:solidFill>
                  <a:schemeClr val="tx1"/>
                </a:solidFill>
                <a:latin typeface="Gungsuh" pitchFamily="18" charset="-127"/>
                <a:ea typeface="Gungsuh" pitchFamily="18" charset="-127"/>
              </a:rPr>
              <a:t>Materi-Bahas Ekonomi Mikro</a:t>
            </a:r>
            <a:endParaRPr lang="id-ID" altLang="id-ID" sz="1900" dirty="0">
              <a:solidFill>
                <a:schemeClr val="tx1"/>
              </a:solidFill>
              <a:latin typeface="Gungsuh" pitchFamily="18" charset="-127"/>
              <a:ea typeface="Gungsuh" pitchFamily="18" charset="-127"/>
            </a:endParaRPr>
          </a:p>
        </p:txBody>
      </p:sp>
      <p:sp>
        <p:nvSpPr>
          <p:cNvPr id="61441" name="Rectangle 1"/>
          <p:cNvSpPr>
            <a:spLocks noChangeArrowheads="1"/>
          </p:cNvSpPr>
          <p:nvPr/>
        </p:nvSpPr>
        <p:spPr bwMode="auto">
          <a:xfrm>
            <a:off x="457200" y="942975"/>
            <a:ext cx="8315325" cy="5264150"/>
          </a:xfrm>
          <a:prstGeom prst="rect">
            <a:avLst/>
          </a:prstGeom>
          <a:noFill/>
          <a:ln w="9525">
            <a:noFill/>
            <a:miter lim="800000"/>
          </a:ln>
          <a:effec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tab pos="2622550" algn="l"/>
              </a:tabLst>
              <a:defRPr/>
            </a:pP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Materi-bahas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banyak</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termuat</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buku-buku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teks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mikro</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endParaRPr kumimoji="0" lang="id-ID"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89230" algn="just" defTabSz="914400" rtl="0" eaLnBrk="0" fontAlgn="base" latinLnBrk="0" hangingPunct="0">
              <a:lnSpc>
                <a:spcPct val="100000"/>
              </a:lnSpc>
              <a:spcBef>
                <a:spcPct val="0"/>
              </a:spcBef>
              <a:spcAft>
                <a:spcPct val="0"/>
              </a:spcAft>
              <a:buClrTx/>
              <a:buSzTx/>
              <a:buFontTx/>
              <a:buAutoNum type="arabicPeriod"/>
              <a:tabLst>
                <a:tab pos="2622550" algn="l"/>
              </a:tabLst>
              <a:defRPr/>
            </a:pP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konsumen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Bagian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daripada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ilmu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mikro</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pada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pokoknya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membahas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perilaku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rumah-rumah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keluarga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usaha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mereka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untuk</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memenuhi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kebutuhan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hidup</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mereka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secara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maksimal</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dengan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menggunakan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penghasilan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mereka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jumlahnya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terbatas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Selanjutnya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dapat</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diketengahkan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bahwa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konsumen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memberi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teoritis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konsepsi</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kurva</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permintaan</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konsumen</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suatu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konsepsi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peranannya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sangat</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besar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kita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mencoba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menerangkan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perilaku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harga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89230" algn="just" defTabSz="914400" rtl="0" eaLnBrk="0" fontAlgn="base" latinLnBrk="0" hangingPunct="0">
              <a:lnSpc>
                <a:spcPct val="100000"/>
              </a:lnSpc>
              <a:spcBef>
                <a:spcPct val="0"/>
              </a:spcBef>
              <a:spcAft>
                <a:spcPct val="0"/>
              </a:spcAft>
              <a:buClrTx/>
              <a:buSzTx/>
              <a:buFontTx/>
              <a:buAutoNum type="arabicPeriod"/>
              <a:tabLst>
                <a:tab pos="2622550" algn="l"/>
              </a:tabLst>
              <a:defRPr/>
            </a:pPr>
            <a:endPar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89230" algn="just" defTabSz="914400" rtl="0" eaLnBrk="0" fontAlgn="base" latinLnBrk="0" hangingPunct="0">
              <a:lnSpc>
                <a:spcPct val="100000"/>
              </a:lnSpc>
              <a:spcBef>
                <a:spcPct val="0"/>
              </a:spcBef>
              <a:spcAft>
                <a:spcPct val="0"/>
              </a:spcAft>
              <a:buClrTx/>
              <a:buSzTx/>
              <a:buFontTx/>
              <a:buAutoNum type="arabicPeriod"/>
              <a:tabLst>
                <a:tab pos="2622550" algn="l"/>
              </a:tabLst>
              <a:defRPr/>
            </a:pP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Badan</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Usaha.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Bagian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membahas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tentang</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perilaku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tangga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perusahaan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menentukan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jumlah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dihasilkan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menentukan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harga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satuan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dihasilkan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menentukan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kombinasi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sumber-sumber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dipergunakan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dalam</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proses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produksi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semuanya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didasarkan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kepada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bahwa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ingin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dikejar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rumah­tangga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perusahaan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adalah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keuntungan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sebesar-besarnya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memberikan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teoritis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konsepsi</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kurva</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penawaran</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produsen</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89230" algn="just" defTabSz="914400" rtl="0" eaLnBrk="0" fontAlgn="base" latinLnBrk="0" hangingPunct="0">
              <a:lnSpc>
                <a:spcPct val="100000"/>
              </a:lnSpc>
              <a:spcBef>
                <a:spcPct val="0"/>
              </a:spcBef>
              <a:spcAft>
                <a:spcPct val="0"/>
              </a:spcAft>
              <a:buClrTx/>
              <a:buSzTx/>
              <a:buFontTx/>
              <a:buAutoNum type="arabicPeriod"/>
              <a:tabLst>
                <a:tab pos="2622550" algn="l"/>
              </a:tabLst>
              <a:defRPr/>
            </a:pP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Harga</a:t>
            </a:r>
            <a:r>
              <a:rPr kumimoji="0" lang="en-US" sz="16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Bagian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daripada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ilmu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mikro</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pada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dasarnya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membahas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perilaku</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harga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pasar</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barang-barang</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jasa-­jasa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seperti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disinggung</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banyak</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memanfaati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kesimpulan-kesimpulan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teoritis</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konsumen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badan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usaha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khususnya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konsepsi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permintaan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konsepsi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penawaran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dihasilkan</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kedua</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6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tersebut</a:t>
            </a:r>
            <a:r>
              <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en-US" sz="16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1441"/>
                                        </p:tgtEl>
                                        <p:attrNameLst>
                                          <p:attrName>style.visibility</p:attrName>
                                        </p:attrNameLst>
                                      </p:cBhvr>
                                      <p:to>
                                        <p:strVal val="visible"/>
                                      </p:to>
                                    </p:set>
                                    <p:animEffect transition="in" filter="circle(in)">
                                      <p:cBhvr>
                                        <p:cTn id="7" dur="2000"/>
                                        <p:tgtEl>
                                          <p:spTgt spid="61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5"/>
          <p:cNvSpPr/>
          <p:nvPr/>
        </p:nvSpPr>
        <p:spPr>
          <a:xfrm>
            <a:off x="219075" y="762000"/>
            <a:ext cx="8643938" cy="56324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174625" lvl="0" indent="-174625" algn="just" defTabSz="914400">
              <a:spcBef>
                <a:spcPct val="0"/>
              </a:spcBef>
              <a:buClrTx/>
              <a:buSzTx/>
              <a:buFont typeface="Calibri" panose="020F0502020204030204" pitchFamily="34" charset="0"/>
              <a:buAutoNum type="arabicPeriod" startAt="4"/>
              <a:tabLst>
                <a:tab pos="2622550" algn="l"/>
              </a:tabLst>
            </a:pPr>
            <a:r>
              <a:rPr lang="en-US" altLang="id-ID" sz="1800" i="1" dirty="0">
                <a:solidFill>
                  <a:schemeClr val="tx1"/>
                </a:solidFill>
                <a:latin typeface="Gungsuh" pitchFamily="18" charset="-127"/>
                <a:ea typeface="Gungsuh" pitchFamily="18" charset="-127"/>
              </a:rPr>
              <a:t>Teori Distribusi Pendapatan</a:t>
            </a:r>
            <a:r>
              <a:rPr lang="en-US" altLang="id-ID" sz="1800" dirty="0">
                <a:solidFill>
                  <a:schemeClr val="tx1"/>
                </a:solidFill>
                <a:latin typeface="Gungsuh" pitchFamily="18" charset="-127"/>
                <a:ea typeface="Gungsuh" pitchFamily="18" charset="-127"/>
              </a:rPr>
              <a:t>.</a:t>
            </a:r>
            <a:r>
              <a:rPr lang="en-US" altLang="id-ID" sz="1800" i="1" dirty="0">
                <a:solidFill>
                  <a:schemeClr val="tx1"/>
                </a:solidFill>
                <a:latin typeface="Gungsuh" pitchFamily="18" charset="-127"/>
                <a:ea typeface="Gungsuh" pitchFamily="18" charset="-127"/>
              </a:rPr>
              <a:t> </a:t>
            </a:r>
            <a:r>
              <a:rPr lang="en-US" altLang="id-ID" sz="1800" dirty="0">
                <a:solidFill>
                  <a:schemeClr val="tx1"/>
                </a:solidFill>
                <a:latin typeface="Gungsuh" pitchFamily="18" charset="-127"/>
                <a:ea typeface="Gungsuh" pitchFamily="18" charset="-127"/>
              </a:rPr>
              <a:t>Bagian daripada ilmu ekonomi mikro ini mencoba menerangkan perilaku harga sumber-sumber daya, yang dapat berubah </a:t>
            </a:r>
            <a:r>
              <a:rPr lang="en-US" altLang="id-ID" sz="1800" i="1" dirty="0">
                <a:solidFill>
                  <a:schemeClr val="tx1"/>
                </a:solidFill>
                <a:latin typeface="Gungsuh" pitchFamily="18" charset="-127"/>
                <a:ea typeface="Gungsuh" pitchFamily="18" charset="-127"/>
              </a:rPr>
              <a:t>upah </a:t>
            </a:r>
            <a:r>
              <a:rPr lang="en-US" altLang="id-ID" sz="1800" dirty="0">
                <a:solidFill>
                  <a:schemeClr val="tx1"/>
                </a:solidFill>
                <a:latin typeface="Gungsuh" pitchFamily="18" charset="-127"/>
                <a:ea typeface="Gungsuh" pitchFamily="18" charset="-127"/>
              </a:rPr>
              <a:t>untuk sumber daya manusia, </a:t>
            </a:r>
            <a:r>
              <a:rPr lang="en-US" altLang="id-ID" sz="1800" i="1" dirty="0">
                <a:solidFill>
                  <a:schemeClr val="tx1"/>
                </a:solidFill>
                <a:latin typeface="Gungsuh" pitchFamily="18" charset="-127"/>
                <a:ea typeface="Gungsuh" pitchFamily="18" charset="-127"/>
              </a:rPr>
              <a:t>bunga modal </a:t>
            </a:r>
            <a:r>
              <a:rPr lang="en-US" altLang="id-ID" sz="1800" dirty="0">
                <a:solidFill>
                  <a:schemeClr val="tx1"/>
                </a:solidFill>
                <a:latin typeface="Gungsuh" pitchFamily="18" charset="-127"/>
                <a:ea typeface="Gungsuh" pitchFamily="18" charset="-127"/>
              </a:rPr>
              <a:t>untuk sumber daya modal, dan </a:t>
            </a:r>
            <a:r>
              <a:rPr lang="en-US" altLang="id-ID" sz="1800" i="1" dirty="0">
                <a:solidFill>
                  <a:schemeClr val="tx1"/>
                </a:solidFill>
                <a:latin typeface="Gungsuh" pitchFamily="18" charset="-127"/>
                <a:ea typeface="Gungsuh" pitchFamily="18" charset="-127"/>
              </a:rPr>
              <a:t>sewa </a:t>
            </a:r>
            <a:r>
              <a:rPr lang="en-US" altLang="id-ID" sz="1800" dirty="0">
                <a:solidFill>
                  <a:schemeClr val="tx1"/>
                </a:solidFill>
                <a:latin typeface="Gungsuh" pitchFamily="18" charset="-127"/>
                <a:ea typeface="Gungsuh" pitchFamily="18" charset="-127"/>
              </a:rPr>
              <a:t>untuk sumber daya alam</a:t>
            </a:r>
            <a:endParaRPr lang="en-US" altLang="id-ID" sz="1800" dirty="0">
              <a:solidFill>
                <a:schemeClr val="tx1"/>
              </a:solidFill>
              <a:latin typeface="Gungsuh" pitchFamily="18" charset="-127"/>
              <a:ea typeface="Gungsuh" pitchFamily="18" charset="-127"/>
            </a:endParaRPr>
          </a:p>
          <a:p>
            <a:pPr marL="174625" lvl="0" indent="-174625" algn="just" defTabSz="914400">
              <a:spcBef>
                <a:spcPct val="0"/>
              </a:spcBef>
              <a:buClrTx/>
              <a:buSzTx/>
              <a:buFont typeface="Calibri" panose="020F0502020204030204" pitchFamily="34" charset="0"/>
              <a:buAutoNum type="arabicPeriod" startAt="4"/>
              <a:tabLst>
                <a:tab pos="2622550" algn="l"/>
              </a:tabLst>
            </a:pPr>
            <a:r>
              <a:rPr lang="en-US" altLang="id-ID" sz="1800" i="1" dirty="0">
                <a:solidFill>
                  <a:schemeClr val="tx1"/>
                </a:solidFill>
                <a:latin typeface="Gungsuh" pitchFamily="18" charset="-127"/>
                <a:ea typeface="Gungsuh" pitchFamily="18" charset="-127"/>
              </a:rPr>
              <a:t>Teori Keseimbangan Umum. </a:t>
            </a:r>
            <a:r>
              <a:rPr lang="en-US" altLang="id-ID" sz="1800" dirty="0">
                <a:solidFill>
                  <a:schemeClr val="tx1"/>
                </a:solidFill>
                <a:latin typeface="Gungsuh" pitchFamily="18" charset="-127"/>
                <a:ea typeface="Gungsuh" pitchFamily="18" charset="-127"/>
              </a:rPr>
              <a:t>Teori-teori yang disebutkan di atas, yaitu teori konsumen, teori produsen, teori harga pasar dan teori distribusi pendapatan semuanya didasarkan kepada asumsi tidak adanya </a:t>
            </a:r>
            <a:r>
              <a:rPr lang="en-US" altLang="id-ID" sz="1800" i="1" dirty="0">
                <a:solidFill>
                  <a:schemeClr val="tx1"/>
                </a:solidFill>
                <a:latin typeface="Gungsuh" pitchFamily="18" charset="-127"/>
                <a:ea typeface="Gungsuh" pitchFamily="18" charset="-127"/>
              </a:rPr>
              <a:t>saling pengaruh-mempengaruhi </a:t>
            </a:r>
            <a:r>
              <a:rPr lang="en-US" altLang="id-ID" sz="1800" dirty="0">
                <a:solidFill>
                  <a:schemeClr val="tx1"/>
                </a:solidFill>
                <a:latin typeface="Gungsuh" pitchFamily="18" charset="-127"/>
                <a:ea typeface="Gungsuh" pitchFamily="18" charset="-127"/>
              </a:rPr>
              <a:t>atau </a:t>
            </a:r>
            <a:r>
              <a:rPr lang="en-US" altLang="id-ID" sz="1800" i="1" dirty="0">
                <a:solidFill>
                  <a:schemeClr val="tx1"/>
                </a:solidFill>
                <a:latin typeface="Gungsuh" pitchFamily="18" charset="-127"/>
                <a:ea typeface="Gungsuh" pitchFamily="18" charset="-127"/>
              </a:rPr>
              <a:t>interdependensi </a:t>
            </a:r>
            <a:r>
              <a:rPr lang="en-US" altLang="id-ID" sz="1800" dirty="0">
                <a:solidFill>
                  <a:schemeClr val="tx1"/>
                </a:solidFill>
                <a:latin typeface="Gungsuh" pitchFamily="18" charset="-127"/>
                <a:ea typeface="Gungsuh" pitchFamily="18" charset="-127"/>
              </a:rPr>
              <a:t>antara kegiatan ekonomi pelaku ekonomi yang satu dengan kegiatan ekonomi pelaku ekonomi lainnya. Dunia yang nyata menunjukkan adanya hubungan interdependensi tersebut. Teori ekonomi mikro yang dalam usaha menerangkan pembentukan harga, penentuan kuantitas barang atau jasa yang dihasilkan dan yang dikonsumsi, dan sebagainya seperti yang telah diuraikan di atas, mengikut sertakan ke dalam analisa unsur saling pengaruh-mempengaruhi di antara pelaku‑pelaku ekonomi tersebut, biasa disebut </a:t>
            </a:r>
            <a:r>
              <a:rPr lang="en-US" altLang="id-ID" sz="1800" i="1" dirty="0">
                <a:solidFill>
                  <a:schemeClr val="tx1"/>
                </a:solidFill>
                <a:latin typeface="Gungsuh" pitchFamily="18" charset="-127"/>
                <a:ea typeface="Gungsuh" pitchFamily="18" charset="-127"/>
              </a:rPr>
              <a:t>analisa keseimbangan umum </a:t>
            </a:r>
            <a:r>
              <a:rPr lang="en-US" altLang="id-ID" sz="1800" dirty="0">
                <a:solidFill>
                  <a:schemeClr val="tx1"/>
                </a:solidFill>
                <a:latin typeface="Gungsuh" pitchFamily="18" charset="-127"/>
                <a:ea typeface="Gungsuh" pitchFamily="18" charset="-127"/>
              </a:rPr>
              <a:t>atau </a:t>
            </a:r>
            <a:r>
              <a:rPr lang="en-US" altLang="id-ID" sz="1800" i="1" dirty="0">
                <a:solidFill>
                  <a:schemeClr val="tx1"/>
                </a:solidFill>
                <a:latin typeface="Gungsuh" pitchFamily="18" charset="-127"/>
                <a:ea typeface="Gungsuh" pitchFamily="18" charset="-127"/>
              </a:rPr>
              <a:t>general equilibrium analysis</a:t>
            </a:r>
            <a:r>
              <a:rPr lang="en-US" altLang="id-ID" sz="1800" dirty="0">
                <a:solidFill>
                  <a:schemeClr val="tx1"/>
                </a:solidFill>
                <a:latin typeface="Gungsuh" pitchFamily="18" charset="-127"/>
                <a:ea typeface="Gungsuh" pitchFamily="18" charset="-127"/>
              </a:rPr>
              <a:t>.</a:t>
            </a:r>
            <a:r>
              <a:rPr lang="en-US" altLang="id-ID" sz="1800" i="1" dirty="0">
                <a:solidFill>
                  <a:schemeClr val="tx1"/>
                </a:solidFill>
                <a:latin typeface="Gungsuh" pitchFamily="18" charset="-127"/>
                <a:ea typeface="Gungsuh" pitchFamily="18" charset="-127"/>
              </a:rPr>
              <a:t> </a:t>
            </a:r>
            <a:endParaRPr lang="id-ID" altLang="id-ID" sz="1800" dirty="0">
              <a:solidFill>
                <a:schemeClr val="tx1"/>
              </a:solidFill>
              <a:latin typeface="Gungsuh" pitchFamily="18" charset="-127"/>
              <a:ea typeface="Gungsuh" pitchFamily="18" charset="-127"/>
            </a:endParaRPr>
          </a:p>
          <a:p>
            <a:pPr marL="174625" lvl="0" indent="-174625" algn="just" defTabSz="914400">
              <a:spcBef>
                <a:spcPct val="0"/>
              </a:spcBef>
              <a:buClrTx/>
              <a:buSzTx/>
              <a:buFont typeface="Calibri" panose="020F0502020204030204" pitchFamily="34" charset="0"/>
              <a:buAutoNum type="arabicPeriod" startAt="4"/>
              <a:tabLst>
                <a:tab pos="2622550" algn="l"/>
              </a:tabLst>
            </a:pPr>
            <a:r>
              <a:rPr lang="en-US" altLang="id-ID" sz="1800" i="1" dirty="0">
                <a:solidFill>
                  <a:schemeClr val="tx1"/>
                </a:solidFill>
                <a:latin typeface="Gungsuh" pitchFamily="18" charset="-127"/>
                <a:ea typeface="Gungsuh" pitchFamily="18" charset="-127"/>
              </a:rPr>
              <a:t>Ekonomi Kemakmuran </a:t>
            </a:r>
            <a:r>
              <a:rPr lang="en-US" altLang="id-ID" sz="1800" dirty="0">
                <a:solidFill>
                  <a:schemeClr val="tx1"/>
                </a:solidFill>
                <a:latin typeface="Gungsuh" pitchFamily="18" charset="-127"/>
                <a:ea typeface="Gungsuh" pitchFamily="18" charset="-127"/>
              </a:rPr>
              <a:t>atau </a:t>
            </a:r>
            <a:r>
              <a:rPr lang="en-US" altLang="id-ID" sz="1800" i="1" dirty="0">
                <a:solidFill>
                  <a:schemeClr val="tx1"/>
                </a:solidFill>
                <a:latin typeface="Gungsuh" pitchFamily="18" charset="-127"/>
                <a:ea typeface="Gungsuh" pitchFamily="18" charset="-127"/>
              </a:rPr>
              <a:t>Welfare Economics. </a:t>
            </a:r>
            <a:r>
              <a:rPr lang="en-US" altLang="id-ID" sz="1800" dirty="0">
                <a:solidFill>
                  <a:schemeClr val="tx1"/>
                </a:solidFill>
                <a:latin typeface="Gungsuh" pitchFamily="18" charset="-127"/>
                <a:ea typeface="Gungsuh" pitchFamily="18" charset="-127"/>
              </a:rPr>
              <a:t>Teori-teori ekonomi mikro seperti yang kita uraikan di atas, dari butir ke-1 sampai dengan butir ke-5, tidak satupun yang memperhatikan </a:t>
            </a:r>
            <a:r>
              <a:rPr lang="en-US" altLang="id-ID" sz="1800" i="1" dirty="0">
                <a:solidFill>
                  <a:schemeClr val="tx1"/>
                </a:solidFill>
                <a:latin typeface="Gungsuh" pitchFamily="18" charset="-127"/>
                <a:ea typeface="Gungsuh" pitchFamily="18" charset="-127"/>
              </a:rPr>
              <a:t>skala preferensi masyarakat. </a:t>
            </a:r>
            <a:r>
              <a:rPr lang="en-US" altLang="id-ID" sz="1800" dirty="0">
                <a:solidFill>
                  <a:schemeClr val="tx1"/>
                </a:solidFill>
                <a:latin typeface="Gungsuh" pitchFamily="18" charset="-127"/>
                <a:ea typeface="Gungsuh" pitchFamily="18" charset="-127"/>
              </a:rPr>
              <a:t>Di lain pihak cabang ilmu ekonomi mikro yang disebut </a:t>
            </a:r>
            <a:r>
              <a:rPr lang="en-US" altLang="id-ID" sz="1800" i="1" dirty="0">
                <a:solidFill>
                  <a:schemeClr val="tx1"/>
                </a:solidFill>
                <a:latin typeface="Gungsuh" pitchFamily="18" charset="-127"/>
                <a:ea typeface="Gungsuh" pitchFamily="18" charset="-127"/>
              </a:rPr>
              <a:t>welfare economics.</a:t>
            </a:r>
            <a:endParaRPr lang="id-ID" altLang="id-ID" sz="1800" dirty="0">
              <a:solidFill>
                <a:schemeClr val="tx1"/>
              </a:solidFill>
              <a:latin typeface="Gungsuh" pitchFamily="18" charset="-127"/>
              <a:ea typeface="Gungsuh" pitchFamily="18" charset="-127"/>
            </a:endParaRPr>
          </a:p>
        </p:txBody>
      </p:sp>
    </p:spTree>
  </p:cSld>
  <p:clrMapOvr>
    <a:masterClrMapping/>
  </p:clrMapOvr>
  <p:transition spd="slow">
    <p:pull dir="l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1"/>
          <p:cNvSpPr/>
          <p:nvPr/>
        </p:nvSpPr>
        <p:spPr>
          <a:xfrm>
            <a:off x="990600" y="868363"/>
            <a:ext cx="3765550" cy="369887"/>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just">
              <a:spcBef>
                <a:spcPct val="0"/>
              </a:spcBef>
              <a:buClrTx/>
              <a:buSzTx/>
              <a:buFontTx/>
              <a:buNone/>
            </a:pPr>
            <a:r>
              <a:rPr lang="en-US" altLang="id-ID" sz="1900" b="1" dirty="0">
                <a:solidFill>
                  <a:schemeClr val="tx1"/>
                </a:solidFill>
                <a:latin typeface="Gungsuh" pitchFamily="18" charset="-127"/>
                <a:ea typeface="Gungsuh" pitchFamily="18" charset="-127"/>
              </a:rPr>
              <a:t>1.5 Metodologi Ilmu Ekonomi</a:t>
            </a:r>
            <a:endParaRPr lang="en-US" altLang="id-ID" sz="1900" dirty="0">
              <a:solidFill>
                <a:schemeClr val="tx1"/>
              </a:solidFill>
              <a:latin typeface="Gungsuh" pitchFamily="18" charset="-127"/>
              <a:ea typeface="Gungsuh" pitchFamily="18" charset="-127"/>
            </a:endParaRPr>
          </a:p>
        </p:txBody>
      </p:sp>
      <p:sp>
        <p:nvSpPr>
          <p:cNvPr id="37891" name="Rectangle 5"/>
          <p:cNvSpPr/>
          <p:nvPr/>
        </p:nvSpPr>
        <p:spPr>
          <a:xfrm>
            <a:off x="233363" y="1462088"/>
            <a:ext cx="8715375" cy="45243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just" eaLnBrk="1" hangingPunct="1">
              <a:spcBef>
                <a:spcPct val="0"/>
              </a:spcBef>
              <a:buClrTx/>
              <a:buSzTx/>
              <a:buFontTx/>
              <a:buNone/>
            </a:pPr>
            <a:r>
              <a:rPr lang="en-US" altLang="id-ID" sz="1900" dirty="0">
                <a:solidFill>
                  <a:schemeClr val="tx1"/>
                </a:solidFill>
                <a:latin typeface="Gungsuh" pitchFamily="18" charset="-127"/>
                <a:ea typeface="Gungsuh" pitchFamily="18" charset="-127"/>
              </a:rPr>
              <a:t>	Teori ekonomi pada asasnya hanya menelaah salah satu dari sekian banyak aspek kehidupan seseorang atau suatu masyarakat, yaitu </a:t>
            </a:r>
            <a:r>
              <a:rPr lang="en-US" altLang="id-ID" sz="1900" i="1" dirty="0">
                <a:solidFill>
                  <a:schemeClr val="tx1"/>
                </a:solidFill>
                <a:latin typeface="Gungsuh" pitchFamily="18" charset="-127"/>
                <a:ea typeface="Gungsuh" pitchFamily="18" charset="-127"/>
              </a:rPr>
              <a:t>aspek ekonominya.</a:t>
            </a:r>
            <a:endParaRPr lang="en-US" altLang="id-ID" sz="1900" i="1" dirty="0">
              <a:solidFill>
                <a:schemeClr val="tx1"/>
              </a:solidFill>
              <a:latin typeface="Gungsuh" pitchFamily="18" charset="-127"/>
              <a:ea typeface="Gungsuh" pitchFamily="18" charset="-127"/>
            </a:endParaRPr>
          </a:p>
          <a:p>
            <a:pPr marL="0" lvl="0" indent="0" algn="just" eaLnBrk="1" hangingPunct="1">
              <a:spcBef>
                <a:spcPct val="0"/>
              </a:spcBef>
              <a:buClrTx/>
              <a:buSzTx/>
              <a:buFontTx/>
              <a:buNone/>
            </a:pPr>
            <a:r>
              <a:rPr lang="en-US" altLang="id-ID" sz="1900" dirty="0">
                <a:solidFill>
                  <a:schemeClr val="tx1"/>
                </a:solidFill>
                <a:latin typeface="Gungsuh" pitchFamily="18" charset="-127"/>
                <a:ea typeface="Gungsuh" pitchFamily="18" charset="-127"/>
              </a:rPr>
              <a:t>	</a:t>
            </a:r>
            <a:r>
              <a:rPr lang="id-ID" altLang="id-ID" sz="1900" dirty="0">
                <a:solidFill>
                  <a:schemeClr val="tx1"/>
                </a:solidFill>
                <a:latin typeface="Gungsuh" pitchFamily="18" charset="-127"/>
                <a:ea typeface="Gungsuh" pitchFamily="18" charset="-127"/>
              </a:rPr>
              <a:t>Oleh karena yang menarik perhatian kita hanyalah aspek ekonomi, maka aspek-aspek lainnya kita abaikan. Inilah yang kita sebut sebagai tin­dakan abstraksi. Uraian kita mengenai pelaku-pelaku ekonomi misalnya, juga merupakan hasil abstraksi dari kenyataan.</a:t>
            </a:r>
            <a:endParaRPr lang="id-ID" altLang="id-ID" sz="1900" dirty="0">
              <a:solidFill>
                <a:schemeClr val="tx1"/>
              </a:solidFill>
              <a:latin typeface="Gungsuh" pitchFamily="18" charset="-127"/>
              <a:ea typeface="Gungsuh" pitchFamily="18" charset="-127"/>
            </a:endParaRPr>
          </a:p>
          <a:p>
            <a:pPr marL="0" lvl="0" indent="0" algn="just" eaLnBrk="1" hangingPunct="1">
              <a:spcBef>
                <a:spcPct val="0"/>
              </a:spcBef>
              <a:buClrTx/>
              <a:buSzTx/>
              <a:buFontTx/>
              <a:buNone/>
            </a:pPr>
            <a:r>
              <a:rPr lang="en-US" altLang="id-ID" sz="1900" i="1" dirty="0">
                <a:solidFill>
                  <a:schemeClr val="tx1"/>
                </a:solidFill>
                <a:latin typeface="Gungsuh" pitchFamily="18" charset="-127"/>
                <a:ea typeface="Gungsuh" pitchFamily="18" charset="-127"/>
              </a:rPr>
              <a:t>	</a:t>
            </a:r>
            <a:r>
              <a:rPr lang="id-ID" altLang="id-ID" sz="1900" i="1" dirty="0">
                <a:solidFill>
                  <a:schemeClr val="tx1"/>
                </a:solidFill>
                <a:latin typeface="Gungsuh" pitchFamily="18" charset="-127"/>
                <a:ea typeface="Gungsuh" pitchFamily="18" charset="-127"/>
              </a:rPr>
              <a:t>Model analisa ekonomi </a:t>
            </a:r>
            <a:r>
              <a:rPr lang="id-ID" altLang="id-ID" sz="1900" dirty="0">
                <a:solidFill>
                  <a:schemeClr val="tx1"/>
                </a:solidFill>
                <a:latin typeface="Gungsuh" pitchFamily="18" charset="-127"/>
                <a:ea typeface="Gungsuh" pitchFamily="18" charset="-127"/>
              </a:rPr>
              <a:t>atau </a:t>
            </a:r>
            <a:r>
              <a:rPr lang="id-ID" altLang="id-ID" sz="1900" i="1" dirty="0">
                <a:solidFill>
                  <a:schemeClr val="tx1"/>
                </a:solidFill>
                <a:latin typeface="Gungsuh" pitchFamily="18" charset="-127"/>
                <a:ea typeface="Gungsuh" pitchFamily="18" charset="-127"/>
              </a:rPr>
              <a:t>economic model </a:t>
            </a:r>
            <a:r>
              <a:rPr lang="id-ID" altLang="id-ID" sz="1900" dirty="0">
                <a:solidFill>
                  <a:schemeClr val="tx1"/>
                </a:solidFill>
                <a:latin typeface="Gungsuh" pitchFamily="18" charset="-127"/>
                <a:ea typeface="Gungsuh" pitchFamily="18" charset="-127"/>
              </a:rPr>
              <a:t>oleh Robert Y. Awh didefinisikan sebagai konstruksi teoritis atau kerangka analitis yang terdiri dari satu rangkaian asumsi-asumsi dari mana kesimpulan-­kesimpulan kita turunkan.</a:t>
            </a:r>
            <a:r>
              <a:rPr lang="id-ID" altLang="id-ID" sz="1900" baseline="30000" dirty="0">
                <a:solidFill>
                  <a:schemeClr val="tx1"/>
                </a:solidFill>
                <a:latin typeface="Gungsuh" pitchFamily="18" charset="-127"/>
                <a:ea typeface="Gungsuh" pitchFamily="18" charset="-127"/>
              </a:rPr>
              <a:t> </a:t>
            </a:r>
            <a:r>
              <a:rPr lang="id-ID" altLang="id-ID" sz="1900" dirty="0">
                <a:solidFill>
                  <a:schemeClr val="tx1"/>
                </a:solidFill>
                <a:latin typeface="Gungsuh" pitchFamily="18" charset="-127"/>
                <a:ea typeface="Gungsuh" pitchFamily="18" charset="-127"/>
              </a:rPr>
              <a:t>Di dalam menyusun model analisa ekonomi tersebut kita menentukan asumsi-asumsi mengenai hubungan-hubungan diantara, variabel-variabel yang kita pilih tersebut.</a:t>
            </a:r>
            <a:endParaRPr lang="id-ID" altLang="id-ID" sz="1900" dirty="0">
              <a:solidFill>
                <a:schemeClr val="tx1"/>
              </a:solidFill>
              <a:latin typeface="Gungsuh" pitchFamily="18" charset="-127"/>
              <a:ea typeface="Gungsuh" pitchFamily="18" charset="-127"/>
            </a:endParaRPr>
          </a:p>
          <a:p>
            <a:pPr marL="0" lvl="0" indent="0" algn="just" eaLnBrk="1" hangingPunct="1">
              <a:spcBef>
                <a:spcPct val="0"/>
              </a:spcBef>
              <a:buClrTx/>
              <a:buSzTx/>
              <a:buFontTx/>
              <a:buNone/>
            </a:pPr>
            <a:endParaRPr lang="id-ID" altLang="id-ID" sz="1900" dirty="0">
              <a:solidFill>
                <a:schemeClr val="tx1"/>
              </a:solidFill>
              <a:latin typeface="Gungsuh" pitchFamily="18" charset="-127"/>
              <a:ea typeface="Gungsuh" pitchFamily="18" charset="-127"/>
            </a:endParaRPr>
          </a:p>
        </p:txBody>
      </p:sp>
    </p:spTree>
  </p:cSld>
  <p:clrMapOvr>
    <a:masterClrMapping/>
  </p:clrMapOvr>
  <p:transition spd="slow">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8" name="Picture 5"/>
          <p:cNvPicPr>
            <a:picLocks noChangeAspect="1"/>
          </p:cNvPicPr>
          <p:nvPr/>
        </p:nvPicPr>
        <p:blipFill>
          <a:blip r:embed="rId1"/>
          <a:stretch>
            <a:fillRect/>
          </a:stretch>
        </p:blipFill>
        <p:spPr>
          <a:xfrm>
            <a:off x="285750" y="0"/>
            <a:ext cx="8143875" cy="6124575"/>
          </a:xfrm>
          <a:prstGeom prst="rect">
            <a:avLst/>
          </a:prstGeom>
          <a:noFill/>
          <a:ln w="9525">
            <a:noFill/>
          </a:ln>
        </p:spPr>
      </p:pic>
      <p:sp>
        <p:nvSpPr>
          <p:cNvPr id="38915" name="Rectangle 4"/>
          <p:cNvSpPr/>
          <p:nvPr/>
        </p:nvSpPr>
        <p:spPr>
          <a:xfrm>
            <a:off x="3265488" y="6143625"/>
            <a:ext cx="5878512" cy="307975"/>
          </a:xfrm>
          <a:prstGeom prst="rect">
            <a:avLst/>
          </a:prstGeom>
          <a:noFill/>
          <a:ln w="9525">
            <a:noFill/>
          </a:ln>
        </p:spPr>
        <p:txBody>
          <a:bodyPr wrap="none" anchor="ctr" anchorCtr="0">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a:spcBef>
                <a:spcPct val="0"/>
              </a:spcBef>
              <a:buClrTx/>
              <a:buSzTx/>
              <a:buFontTx/>
              <a:buNone/>
            </a:pPr>
            <a:r>
              <a:rPr lang="sv-SE" altLang="id-ID" sz="1400" b="1" dirty="0">
                <a:solidFill>
                  <a:schemeClr val="tx1"/>
                </a:solidFill>
                <a:latin typeface="Arial" panose="020B0604020202020204" pitchFamily="34" charset="0"/>
                <a:cs typeface="Times New Roman" panose="02020603050405020304" pitchFamily="18" charset="0"/>
              </a:rPr>
              <a:t>Gambar 1.5.1 : Langkah-langkah Dasar Penyusunan Teori Ekonomi</a:t>
            </a:r>
            <a:endParaRPr lang="sv-SE" altLang="id-ID" sz="1400" dirty="0">
              <a:solidFill>
                <a:schemeClr val="tx1"/>
              </a:solidFill>
              <a:latin typeface="Arial" panose="020B0604020202020204" pitchFamily="34" charset="0"/>
              <a:ea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10000" fill="hold" nodeType="withEffect">
                                  <p:stCondLst>
                                    <p:cond delay="0"/>
                                  </p:stCondLst>
                                  <p:childTnLst>
                                    <p:animClr clrSpc="rgb" dir="cw">
                                      <p:cBhvr override="childStyle">
                                        <p:cTn id="6" dur="200" fill="hold"/>
                                        <p:tgtEl>
                                          <p:spTgt spid="24578"/>
                                        </p:tgtEl>
                                        <p:attrNameLst>
                                          <p:attrName>style.color</p:attrName>
                                        </p:attrNameLst>
                                      </p:cBhvr>
                                      <p:to>
                                        <a:schemeClr val="accent2"/>
                                      </p:to>
                                    </p:animClr>
                                    <p:animClr clrSpc="rgb" dir="cw">
                                      <p:cBhvr>
                                        <p:cTn id="7" dur="200" fill="hold"/>
                                        <p:tgtEl>
                                          <p:spTgt spid="24578"/>
                                        </p:tgtEl>
                                        <p:attrNameLst>
                                          <p:attrName>fillcolor</p:attrName>
                                        </p:attrNameLst>
                                      </p:cBhvr>
                                      <p:to>
                                        <a:schemeClr val="accent2"/>
                                      </p:to>
                                    </p:animClr>
                                    <p:set>
                                      <p:cBhvr>
                                        <p:cTn id="8" dur="200" fill="hold"/>
                                        <p:tgtEl>
                                          <p:spTgt spid="24578"/>
                                        </p:tgtEl>
                                        <p:attrNameLst>
                                          <p:attrName>fill.type</p:attrName>
                                        </p:attrNameLst>
                                      </p:cBhvr>
                                      <p:to>
                                        <p:strVal val="solid"/>
                                      </p:to>
                                    </p:set>
                                    <p:set>
                                      <p:cBhvr>
                                        <p:cTn id="9" dur="200" fill="hold"/>
                                        <p:tgtEl>
                                          <p:spTgt spid="24578"/>
                                        </p:tgtEl>
                                        <p:attrNameLst>
                                          <p:attrName>fill.on</p:attrName>
                                        </p:attrNameLst>
                                      </p:cBhvr>
                                      <p:to>
                                        <p:strVal val="true"/>
                                      </p:to>
                                    </p:set>
                                    <p:animRot by="120000">
                                      <p:cBhvr>
                                        <p:cTn id="10" dur="200" fill="hold">
                                          <p:stCondLst>
                                            <p:cond delay="0"/>
                                          </p:stCondLst>
                                        </p:cTn>
                                        <p:tgtEl>
                                          <p:spTgt spid="24578"/>
                                        </p:tgtEl>
                                        <p:attrNameLst>
                                          <p:attrName>r</p:attrName>
                                        </p:attrNameLst>
                                      </p:cBhvr>
                                    </p:animRot>
                                    <p:animRot by="-240000">
                                      <p:cBhvr>
                                        <p:cTn id="11" dur="400" fill="hold">
                                          <p:stCondLst>
                                            <p:cond delay="400"/>
                                          </p:stCondLst>
                                        </p:cTn>
                                        <p:tgtEl>
                                          <p:spTgt spid="24578"/>
                                        </p:tgtEl>
                                        <p:attrNameLst>
                                          <p:attrName>r</p:attrName>
                                        </p:attrNameLst>
                                      </p:cBhvr>
                                    </p:animRot>
                                    <p:animRot by="240000">
                                      <p:cBhvr>
                                        <p:cTn id="12" dur="400" fill="hold">
                                          <p:stCondLst>
                                            <p:cond delay="800"/>
                                          </p:stCondLst>
                                        </p:cTn>
                                        <p:tgtEl>
                                          <p:spTgt spid="24578"/>
                                        </p:tgtEl>
                                        <p:attrNameLst>
                                          <p:attrName>r</p:attrName>
                                        </p:attrNameLst>
                                      </p:cBhvr>
                                    </p:animRot>
                                    <p:animRot by="-240000">
                                      <p:cBhvr>
                                        <p:cTn id="13" dur="400" fill="hold">
                                          <p:stCondLst>
                                            <p:cond delay="1200"/>
                                          </p:stCondLst>
                                        </p:cTn>
                                        <p:tgtEl>
                                          <p:spTgt spid="24578"/>
                                        </p:tgtEl>
                                        <p:attrNameLst>
                                          <p:attrName>r</p:attrName>
                                        </p:attrNameLst>
                                      </p:cBhvr>
                                    </p:animRot>
                                    <p:animRot by="120000">
                                      <p:cBhvr>
                                        <p:cTn id="14" dur="400" fill="hold">
                                          <p:stCondLst>
                                            <p:cond delay="1600"/>
                                          </p:stCondLst>
                                        </p:cTn>
                                        <p:tgtEl>
                                          <p:spTgt spid="245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Rectangle 5"/>
          <p:cNvSpPr/>
          <p:nvPr/>
        </p:nvSpPr>
        <p:spPr>
          <a:xfrm>
            <a:off x="214313" y="214313"/>
            <a:ext cx="8643938" cy="59086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sz="1900" b="1"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1"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Langkah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selanjutnya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ialah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dari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asumsi-asumsi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kita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pilih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kita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susun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sebagai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model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tersebut</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kita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turunkan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kesimpulan-kesimpulan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teoritis</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Menurunkan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kesimpulan-kesimpulan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dari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hal</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umum</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ke</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hal</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khusus</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biasa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disebut</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melakukan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analisa</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deduksi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Yang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dilakukan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oleh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teori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ekonomi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mikro</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pada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umumnya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hanya</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sampai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dengan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langkah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defRPr/>
            </a:pPr>
            <a:endPar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defRPr/>
            </a:pPr>
            <a:r>
              <a:rPr kumimoji="0" lang="fi-FI" sz="1900" b="1"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1.6. Asumsi-Asumsi yang Dipakai Teori Ekonomi Mikro</a:t>
            </a:r>
            <a:endParaRPr kumimoji="0" lang="fi-FI" sz="1900" b="1"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defRPr/>
            </a:pPr>
            <a:r>
              <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Teori ekonomi bekerja dengan menggunakan asumsi-asumsi.</a:t>
            </a:r>
            <a:endPar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363855" algn="l" defTabSz="914400" rtl="0" eaLnBrk="1" fontAlgn="base" latinLnBrk="0" hangingPunct="1">
              <a:lnSpc>
                <a:spcPct val="100000"/>
              </a:lnSpc>
              <a:spcBef>
                <a:spcPct val="0"/>
              </a:spcBef>
              <a:spcAft>
                <a:spcPct val="0"/>
              </a:spcAft>
              <a:buClrTx/>
              <a:buSzTx/>
              <a:buFontTx/>
              <a:buNone/>
              <a:defRPr/>
            </a:pPr>
            <a:r>
              <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 </a:t>
            </a:r>
            <a:r>
              <a:rPr kumimoji="0" lang="fi-FI"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Asumsi Umum</a:t>
            </a:r>
            <a:r>
              <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Asumsi-asumsi di bawah ini dipakai baik oleh teori ekonomi mikro maupun kebanyakan teori ekonomi lainnya:</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01600" algn="just"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fi-FI"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Asumsi Rasionalitas. </a:t>
            </a:r>
            <a:r>
              <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Asumsi ini berlaku untuk semua teori ekonomi. Pelaku ekonomi yang diasumsikan bersikap rasional biasa disebut juga </a:t>
            </a:r>
            <a:r>
              <a:rPr kumimoji="0" lang="fi-FI"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homo ekonomikus </a:t>
            </a:r>
            <a:r>
              <a:rPr kumimoji="0" lang="fi-FI"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atau </a:t>
            </a:r>
            <a:r>
              <a:rPr kumimoji="0" lang="fi-FI"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economic man.</a:t>
            </a:r>
            <a:endParaRPr kumimoji="0" lang="fi-FI"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01600" algn="just"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Ceteris Paribus.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sebutan</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lain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untuk</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ini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ialah</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other things being equal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lain-lain </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hat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tetap</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sama</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0"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atau</a:t>
            </a:r>
            <a:r>
              <a:rPr kumimoji="0" lang="en-US"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lain-lain hat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tidak</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berubah</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a:t>
            </a:r>
            <a:endPar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363855" marR="0" lvl="0" indent="-101600" algn="just"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Asumsi</a:t>
            </a:r>
            <a:r>
              <a:rPr kumimoji="0" lang="en-US" sz="1900" b="0" i="1"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rPr>
              <a:t> </a:t>
            </a:r>
            <a:r>
              <a:rPr kumimoji="0" lang="en-US" sz="1900" b="0" i="1" u="none" strike="noStrike" kern="1200" cap="none" spc="0" normalizeH="0" baseline="0" noProof="0" dirty="0" err="1">
                <a:ln>
                  <a:noFill/>
                </a:ln>
                <a:solidFill>
                  <a:schemeClr val="tx1"/>
                </a:solidFill>
                <a:effectLst/>
                <a:uLnTx/>
                <a:uFillTx/>
                <a:latin typeface="Gungsuh" pitchFamily="18" charset="-127"/>
                <a:ea typeface="Gungsuh" pitchFamily="18" charset="-127"/>
                <a:cs typeface="Arial" panose="020B0604020202020204" pitchFamily="34" charset="0"/>
              </a:rPr>
              <a:t>Penyederhanaan</a:t>
            </a: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defRPr/>
            </a:pPr>
            <a:endParaRPr kumimoji="0" lang="id-ID" sz="1900" b="0" i="0" u="none" strike="noStrike" kern="1200" cap="none" spc="0" normalizeH="0" baseline="0" noProof="0" dirty="0">
              <a:ln>
                <a:noFill/>
              </a:ln>
              <a:solidFill>
                <a:schemeClr val="tx1"/>
              </a:solidFill>
              <a:effectLst/>
              <a:uLnTx/>
              <a:uFillTx/>
              <a:latin typeface="Gungsuh" pitchFamily="18" charset="-127"/>
              <a:ea typeface="Gungsuh" pitchFamily="18" charset="-127"/>
              <a:cs typeface="Arial" panose="020B0604020202020204" pitchFamily="34" charset="0"/>
            </a:endParaRPr>
          </a:p>
        </p:txBody>
      </p:sp>
    </p:spTree>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6"/>
          <p:cNvSpPr/>
          <p:nvPr/>
        </p:nvSpPr>
        <p:spPr>
          <a:xfrm>
            <a:off x="214313" y="285750"/>
            <a:ext cx="4816475" cy="40005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2000" dirty="0">
                <a:solidFill>
                  <a:schemeClr val="tx1"/>
                </a:solidFill>
                <a:latin typeface="Gungsuh" pitchFamily="18" charset="-127"/>
                <a:ea typeface="Gungsuh" pitchFamily="18" charset="-127"/>
              </a:rPr>
              <a:t>B.  </a:t>
            </a:r>
            <a:r>
              <a:rPr lang="en-US" altLang="id-ID" sz="2000" i="1" dirty="0">
                <a:solidFill>
                  <a:schemeClr val="tx1"/>
                </a:solidFill>
                <a:latin typeface="Gungsuh" pitchFamily="18" charset="-127"/>
                <a:ea typeface="Gungsuh" pitchFamily="18" charset="-127"/>
              </a:rPr>
              <a:t>Asumsi Khusus Ekonomi Mikro</a:t>
            </a:r>
            <a:endParaRPr lang="id-ID" altLang="id-ID" sz="2000" dirty="0">
              <a:solidFill>
                <a:schemeClr val="tx1"/>
              </a:solidFill>
              <a:latin typeface="Gungsuh" pitchFamily="18" charset="-127"/>
              <a:ea typeface="Gungsuh" pitchFamily="18" charset="-127"/>
            </a:endParaRPr>
          </a:p>
        </p:txBody>
      </p:sp>
      <p:sp>
        <p:nvSpPr>
          <p:cNvPr id="40963" name="Rectangle 7"/>
          <p:cNvSpPr/>
          <p:nvPr/>
        </p:nvSpPr>
        <p:spPr>
          <a:xfrm>
            <a:off x="642938" y="714375"/>
            <a:ext cx="7858125" cy="101600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342900" lvl="0" indent="-342900" eaLnBrk="1" hangingPunct="1">
              <a:spcBef>
                <a:spcPct val="0"/>
              </a:spcBef>
              <a:buClrTx/>
              <a:buSzTx/>
              <a:buFont typeface="Calibri" panose="020F0502020204030204" pitchFamily="34" charset="0"/>
              <a:buAutoNum type="arabicPeriod"/>
            </a:pPr>
            <a:r>
              <a:rPr lang="en-US" altLang="id-ID" sz="2000" i="1" dirty="0">
                <a:solidFill>
                  <a:schemeClr val="tx1"/>
                </a:solidFill>
                <a:latin typeface="Gungsuh" pitchFamily="18" charset="-127"/>
                <a:ea typeface="Gungsuh" pitchFamily="18" charset="-127"/>
              </a:rPr>
              <a:t>Asumsi ekuilibrium parsial</a:t>
            </a:r>
            <a:endParaRPr lang="id-ID" altLang="id-ID" sz="2000" dirty="0">
              <a:solidFill>
                <a:schemeClr val="tx1"/>
              </a:solidFill>
              <a:latin typeface="Gungsuh" pitchFamily="18" charset="-127"/>
              <a:ea typeface="Gungsuh" pitchFamily="18" charset="-127"/>
            </a:endParaRPr>
          </a:p>
          <a:p>
            <a:pPr marL="342900" lvl="0" indent="-342900" eaLnBrk="1" hangingPunct="1">
              <a:spcBef>
                <a:spcPct val="0"/>
              </a:spcBef>
              <a:buClrTx/>
              <a:buSzTx/>
              <a:buFont typeface="Calibri" panose="020F0502020204030204" pitchFamily="34" charset="0"/>
              <a:buAutoNum type="arabicPeriod"/>
            </a:pPr>
            <a:r>
              <a:rPr lang="en-US" altLang="id-ID" sz="2000" i="1" dirty="0">
                <a:solidFill>
                  <a:schemeClr val="tx1"/>
                </a:solidFill>
                <a:latin typeface="Gungsuh" pitchFamily="18" charset="-127"/>
                <a:ea typeface="Gungsuh" pitchFamily="18" charset="-127"/>
              </a:rPr>
              <a:t>Asumsi tidak adanya hambatan atas proses penyesuaian</a:t>
            </a:r>
            <a:endParaRPr lang="id-ID" altLang="id-ID" sz="2000" dirty="0">
              <a:solidFill>
                <a:schemeClr val="tx1"/>
              </a:solidFill>
              <a:latin typeface="Gungsuh" pitchFamily="18" charset="-127"/>
              <a:ea typeface="Gungsuh" pitchFamily="18" charset="-127"/>
            </a:endParaRPr>
          </a:p>
        </p:txBody>
      </p:sp>
      <p:sp>
        <p:nvSpPr>
          <p:cNvPr id="40964" name="Rectangle 8"/>
          <p:cNvSpPr/>
          <p:nvPr/>
        </p:nvSpPr>
        <p:spPr>
          <a:xfrm>
            <a:off x="285750" y="1928813"/>
            <a:ext cx="72866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2000" dirty="0">
                <a:solidFill>
                  <a:schemeClr val="tx1"/>
                </a:solidFill>
                <a:latin typeface="Gungsuh" pitchFamily="18" charset="-127"/>
                <a:ea typeface="Gungsuh" pitchFamily="18" charset="-127"/>
              </a:rPr>
              <a:t>C. </a:t>
            </a:r>
            <a:r>
              <a:rPr lang="en-US" altLang="id-ID" sz="2000" i="1" dirty="0">
                <a:solidFill>
                  <a:schemeClr val="tx1"/>
                </a:solidFill>
                <a:latin typeface="Gungsuh" pitchFamily="18" charset="-127"/>
                <a:ea typeface="Gungsuh" pitchFamily="18" charset="-127"/>
              </a:rPr>
              <a:t>Asumsi khusus model analisa ekonomi mikro</a:t>
            </a:r>
            <a:endParaRPr lang="id-ID" altLang="id-ID" sz="2000" dirty="0">
              <a:solidFill>
                <a:schemeClr val="tx1"/>
              </a:solidFill>
              <a:latin typeface="Gungsuh" pitchFamily="18" charset="-127"/>
              <a:ea typeface="Gungsuh" pitchFamily="18" charset="-127"/>
            </a:endParaRPr>
          </a:p>
        </p:txBody>
      </p:sp>
    </p:spTree>
  </p:cSld>
  <p:clrMapOvr>
    <a:masterClrMapping/>
  </p:clrMapOvr>
  <p:transition spd="slow">
    <p:check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 Box 2"/>
          <p:cNvSpPr txBox="1">
            <a:spLocks noChangeArrowheads="1"/>
          </p:cNvSpPr>
          <p:nvPr/>
        </p:nvSpPr>
        <p:spPr bwMode="auto">
          <a:xfrm>
            <a:off x="838200" y="457200"/>
            <a:ext cx="7162800" cy="646113"/>
          </a:xfrm>
          <a:prstGeom prst="rect">
            <a:avLst/>
          </a:prstGeom>
          <a:noFill/>
          <a:ln w="9525">
            <a:noFill/>
            <a:miter lim="800000"/>
          </a:ln>
        </p:spPr>
        <p:txBody>
          <a:bodyPr>
            <a:spAutoFit/>
          </a:bodyPr>
          <a:lstStyle/>
          <a:p>
            <a:pPr marR="0" algn="ctr" defTabSz="914400" eaLnBrk="1" hangingPunct="1">
              <a:spcBef>
                <a:spcPct val="50000"/>
              </a:spcBef>
              <a:buClrTx/>
              <a:buSzTx/>
              <a:buFontTx/>
              <a:buNone/>
              <a:defRPr/>
            </a:pPr>
            <a:r>
              <a:rPr kumimoji="0" lang="en-US" sz="3600" b="1" kern="1200" cap="none" spc="0" normalizeH="0" baseline="0" noProof="0" dirty="0" err="1">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Kegunaan</a:t>
            </a:r>
            <a:r>
              <a:rPr kumimoji="0" lang="en-US" sz="3600" b="1" kern="1200" cap="none" spc="0" normalizeH="0" baseline="0" noProof="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a:t>
            </a:r>
            <a:r>
              <a:rPr kumimoji="0" lang="en-US" sz="3600" b="1" kern="1200" cap="none" spc="0" normalizeH="0" baseline="0" noProof="0" dirty="0" err="1">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Teori</a:t>
            </a:r>
            <a:r>
              <a:rPr kumimoji="0" lang="en-US" sz="3600" b="1" kern="1200" cap="none" spc="0" normalizeH="0" baseline="0" noProof="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a:t>
            </a:r>
            <a:r>
              <a:rPr kumimoji="0" lang="en-US" sz="3600" b="1" kern="1200" cap="none" spc="0" normalizeH="0" baseline="0" noProof="0" dirty="0" err="1">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Ekonomi</a:t>
            </a:r>
            <a:r>
              <a:rPr kumimoji="0" lang="en-US" sz="3600" b="1" kern="1200" cap="none" spc="0" normalizeH="0" baseline="0" noProof="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a:t>
            </a:r>
            <a:r>
              <a:rPr kumimoji="0" lang="en-US" sz="3600" b="1" kern="1200" cap="none" spc="0" normalizeH="0" baseline="0" noProof="0" dirty="0" err="1">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Mikro</a:t>
            </a:r>
            <a:endParaRPr kumimoji="0" lang="en-US" sz="3600" b="1" kern="1200" cap="none" spc="0" normalizeH="0" baseline="0" noProof="0" dirty="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14342" name="Rectangle 6"/>
          <p:cNvSpPr/>
          <p:nvPr/>
        </p:nvSpPr>
        <p:spPr>
          <a:xfrm>
            <a:off x="3505200" y="2159000"/>
            <a:ext cx="2743200" cy="1143000"/>
          </a:xfrm>
          <a:prstGeom prst="rect">
            <a:avLst/>
          </a:prstGeom>
          <a:noFill/>
          <a:ln w="28575" cap="flat" cmpd="sng">
            <a:solidFill>
              <a:srgbClr val="FF0000"/>
            </a:solidFill>
            <a:prstDash val="dash"/>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endParaRPr lang="id-ID" altLang="id-ID" sz="1900" dirty="0">
              <a:solidFill>
                <a:srgbClr val="C00000"/>
              </a:solidFill>
              <a:latin typeface="Arial" panose="020B0604020202020204" pitchFamily="34" charset="0"/>
              <a:ea typeface="Arial" panose="020B0604020202020204" pitchFamily="34" charset="0"/>
            </a:endParaRPr>
          </a:p>
        </p:txBody>
      </p:sp>
      <p:grpSp>
        <p:nvGrpSpPr>
          <p:cNvPr id="41988" name="Group 15"/>
          <p:cNvGrpSpPr/>
          <p:nvPr/>
        </p:nvGrpSpPr>
        <p:grpSpPr>
          <a:xfrm>
            <a:off x="228600" y="1447800"/>
            <a:ext cx="8534400" cy="4643438"/>
            <a:chOff x="228600" y="1447800"/>
            <a:chExt cx="8534400" cy="4644133"/>
          </a:xfrm>
        </p:grpSpPr>
        <p:sp>
          <p:nvSpPr>
            <p:cNvPr id="41989" name="Text Box 3"/>
            <p:cNvSpPr txBox="1"/>
            <p:nvPr/>
          </p:nvSpPr>
          <p:spPr>
            <a:xfrm>
              <a:off x="228600" y="1447800"/>
              <a:ext cx="6324600" cy="18430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1. Sebagai Alat Analisis</a:t>
              </a:r>
              <a:endParaRPr lang="en-US" altLang="id-ID" sz="2800" dirty="0">
                <a:solidFill>
                  <a:schemeClr val="tx1"/>
                </a:solidFill>
                <a:latin typeface="Arial Narrow" panose="020B0606020202030204" pitchFamily="34" charset="0"/>
                <a:cs typeface="Arial" panose="020B0604020202020204" pitchFamily="34" charset="0"/>
              </a:endParaRPr>
            </a:p>
            <a:p>
              <a:pPr marL="0" lvl="0" indent="0" eaLnBrk="1" hangingPunct="1">
                <a:spcBef>
                  <a:spcPct val="5000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    Tujuan  Suatu Teori: -   -</a:t>
              </a:r>
              <a:r>
                <a:rPr lang="en-US" altLang="id-ID" sz="2800" dirty="0">
                  <a:solidFill>
                    <a:srgbClr val="C00000"/>
                  </a:solidFill>
                  <a:latin typeface="Arial Narrow" panose="020B0606020202030204" pitchFamily="34" charset="0"/>
                  <a:cs typeface="Arial" panose="020B0604020202020204" pitchFamily="34" charset="0"/>
                </a:rPr>
                <a:t>Menangkap</a:t>
              </a:r>
              <a:r>
                <a:rPr lang="en-US" altLang="id-ID" sz="2800" dirty="0">
                  <a:solidFill>
                    <a:schemeClr val="tx1"/>
                  </a:solidFill>
                  <a:latin typeface="Arial Narrow" panose="020B0606020202030204" pitchFamily="34" charset="0"/>
                  <a:cs typeface="Arial" panose="020B0604020202020204" pitchFamily="34" charset="0"/>
                </a:rPr>
                <a:t> </a:t>
              </a:r>
              <a:endParaRPr lang="en-US" altLang="id-ID" sz="2800" dirty="0">
                <a:solidFill>
                  <a:schemeClr val="tx1"/>
                </a:solidFill>
                <a:latin typeface="Arial Narrow" panose="020B0606020202030204" pitchFamily="34" charset="0"/>
                <a:cs typeface="Arial" panose="020B0604020202020204" pitchFamily="34" charset="0"/>
              </a:endParaRPr>
            </a:p>
            <a:p>
              <a:pPr marL="0" lvl="0" indent="0" eaLnBrk="1" hangingPunct="1">
                <a:lnSpc>
                  <a:spcPct val="80000"/>
                </a:lnSpc>
                <a:spcBef>
                  <a:spcPct val="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                                        - </a:t>
              </a:r>
              <a:r>
                <a:rPr lang="en-US" altLang="id-ID" sz="2800" dirty="0">
                  <a:solidFill>
                    <a:srgbClr val="00B0F0"/>
                  </a:solidFill>
                  <a:latin typeface="Arial Narrow" panose="020B0606020202030204" pitchFamily="34" charset="0"/>
                  <a:cs typeface="Arial" panose="020B0604020202020204" pitchFamily="34" charset="0"/>
                </a:rPr>
                <a:t>Menjelaskan</a:t>
              </a:r>
              <a:r>
                <a:rPr lang="en-US" altLang="id-ID" sz="2800" dirty="0">
                  <a:solidFill>
                    <a:schemeClr val="tx1"/>
                  </a:solidFill>
                  <a:latin typeface="Arial Narrow" panose="020B0606020202030204" pitchFamily="34" charset="0"/>
                  <a:cs typeface="Arial" panose="020B0604020202020204" pitchFamily="34" charset="0"/>
                </a:rPr>
                <a:t>                                  </a:t>
              </a:r>
              <a:endParaRPr lang="en-US" altLang="id-ID" sz="2800" dirty="0">
                <a:solidFill>
                  <a:schemeClr val="tx1"/>
                </a:solidFill>
                <a:latin typeface="Arial Narrow" panose="020B0606020202030204" pitchFamily="34" charset="0"/>
                <a:cs typeface="Arial" panose="020B0604020202020204" pitchFamily="34" charset="0"/>
              </a:endParaRPr>
            </a:p>
            <a:p>
              <a:pPr marL="0" lvl="0" indent="0" eaLnBrk="1" hangingPunct="1">
                <a:lnSpc>
                  <a:spcPct val="80000"/>
                </a:lnSpc>
                <a:spcBef>
                  <a:spcPct val="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			      -</a:t>
              </a:r>
              <a:r>
                <a:rPr lang="en-US" altLang="id-ID" sz="2800" dirty="0">
                  <a:solidFill>
                    <a:srgbClr val="002060"/>
                  </a:solidFill>
                  <a:latin typeface="Arial Narrow" panose="020B0606020202030204" pitchFamily="34" charset="0"/>
                  <a:cs typeface="Arial" panose="020B0604020202020204" pitchFamily="34" charset="0"/>
                </a:rPr>
                <a:t> Menyederhanakan</a:t>
              </a:r>
              <a:endParaRPr lang="en-US" altLang="id-ID" sz="2800" dirty="0">
                <a:solidFill>
                  <a:srgbClr val="002060"/>
                </a:solidFill>
                <a:latin typeface="Arial Narrow" panose="020B0606020202030204" pitchFamily="34" charset="0"/>
                <a:ea typeface="Arial" panose="020B0604020202020204" pitchFamily="34" charset="0"/>
              </a:endParaRPr>
            </a:p>
          </p:txBody>
        </p:sp>
        <p:sp>
          <p:nvSpPr>
            <p:cNvPr id="41990" name="Text Box 4"/>
            <p:cNvSpPr txBox="1"/>
            <p:nvPr/>
          </p:nvSpPr>
          <p:spPr>
            <a:xfrm>
              <a:off x="6477000" y="2286000"/>
              <a:ext cx="2286000" cy="7016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2000" b="1" dirty="0">
                  <a:solidFill>
                    <a:schemeClr val="tx1"/>
                  </a:solidFill>
                  <a:latin typeface="Comic Sans MS" panose="030F0702030302020204" pitchFamily="66" charset="0"/>
                  <a:cs typeface="Arial" panose="020B0604020202020204" pitchFamily="34" charset="0"/>
                </a:rPr>
                <a:t>Persoalan</a:t>
              </a:r>
              <a:r>
                <a:rPr lang="en-US" altLang="id-ID" sz="2000" b="1" baseline="30000" dirty="0">
                  <a:solidFill>
                    <a:schemeClr val="tx1"/>
                  </a:solidFill>
                  <a:latin typeface="Comic Sans MS" panose="030F0702030302020204" pitchFamily="66" charset="0"/>
                  <a:cs typeface="Arial" panose="020B0604020202020204" pitchFamily="34" charset="0"/>
                </a:rPr>
                <a:t>2</a:t>
              </a:r>
              <a:r>
                <a:rPr lang="en-US" altLang="id-ID" sz="2000" b="1" dirty="0">
                  <a:solidFill>
                    <a:schemeClr val="tx1"/>
                  </a:solidFill>
                  <a:latin typeface="Comic Sans MS" panose="030F0702030302020204" pitchFamily="66" charset="0"/>
                  <a:cs typeface="Arial" panose="020B0604020202020204" pitchFamily="34" charset="0"/>
                </a:rPr>
                <a:t> Yg. Kompleks</a:t>
              </a:r>
              <a:endParaRPr lang="en-US" altLang="id-ID" sz="2000" b="1" dirty="0">
                <a:solidFill>
                  <a:schemeClr val="tx1"/>
                </a:solidFill>
                <a:latin typeface="Comic Sans MS" panose="030F0702030302020204" pitchFamily="66" charset="0"/>
                <a:ea typeface="Arial" panose="020B0604020202020204" pitchFamily="34" charset="0"/>
              </a:endParaRPr>
            </a:p>
          </p:txBody>
        </p:sp>
        <p:sp>
          <p:nvSpPr>
            <p:cNvPr id="41991" name="AutoShape 5"/>
            <p:cNvSpPr/>
            <p:nvPr/>
          </p:nvSpPr>
          <p:spPr>
            <a:xfrm>
              <a:off x="6337300" y="2266950"/>
              <a:ext cx="76200" cy="933450"/>
            </a:xfrm>
            <a:prstGeom prst="rightBrace">
              <a:avLst>
                <a:gd name="adj1" fmla="val 102083"/>
                <a:gd name="adj2" fmla="val 50000"/>
              </a:avLst>
            </a:prstGeom>
            <a:noFill/>
            <a:ln w="38100" cap="flat" cmpd="sng">
              <a:solidFill>
                <a:schemeClr val="tx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r>
                <a:rPr lang="en-US" altLang="id-ID" sz="1900" dirty="0">
                  <a:solidFill>
                    <a:schemeClr val="tx1"/>
                  </a:solidFill>
                  <a:latin typeface="Times New Roman" panose="02020603050405020304" pitchFamily="18" charset="0"/>
                  <a:cs typeface="Arial" panose="020B0604020202020204" pitchFamily="34" charset="0"/>
                </a:rPr>
                <a:t> </a:t>
              </a:r>
              <a:endParaRPr lang="en-US" altLang="id-ID" sz="1900" dirty="0">
                <a:solidFill>
                  <a:schemeClr val="tx1"/>
                </a:solidFill>
                <a:latin typeface="Times New Roman" panose="02020603050405020304" pitchFamily="18" charset="0"/>
                <a:ea typeface="Arial" panose="020B0604020202020204" pitchFamily="34" charset="0"/>
              </a:endParaRPr>
            </a:p>
          </p:txBody>
        </p:sp>
        <p:sp>
          <p:nvSpPr>
            <p:cNvPr id="41992" name="Arc 7"/>
            <p:cNvSpPr/>
            <p:nvPr/>
          </p:nvSpPr>
          <p:spPr>
            <a:xfrm flipH="1">
              <a:off x="1371600" y="2819400"/>
              <a:ext cx="2286000" cy="838200"/>
            </a:xfrm>
            <a:custGeom>
              <a:avLst/>
              <a:gdLst>
                <a:gd name="txL" fmla="*/ 0 w 21600"/>
                <a:gd name="txT" fmla="*/ 0 h 21584"/>
                <a:gd name="txR" fmla="*/ 21600 w 21600"/>
                <a:gd name="txB" fmla="*/ 21584 h 21584"/>
              </a:gdLst>
              <a:ahLst/>
              <a:cxnLst>
                <a:cxn ang="0">
                  <a:pos x="2147483646" y="0"/>
                </a:cxn>
                <a:cxn ang="0">
                  <a:pos x="2147483646" y="2147483646"/>
                </a:cxn>
                <a:cxn ang="0">
                  <a:pos x="0" y="2147483646"/>
                </a:cxn>
              </a:cxnLst>
              <a:rect l="txL" t="txT" r="txR" b="txB"/>
              <a:pathLst>
                <a:path w="21600" h="21584" fill="none">
                  <a:moveTo>
                    <a:pt x="841" y="0"/>
                  </a:moveTo>
                  <a:cubicBezTo>
                    <a:pt x="12434" y="452"/>
                    <a:pt x="21600" y="9982"/>
                    <a:pt x="21600" y="21584"/>
                  </a:cubicBezTo>
                </a:path>
                <a:path w="21600" h="21584" stroke="0">
                  <a:moveTo>
                    <a:pt x="841" y="0"/>
                  </a:moveTo>
                  <a:cubicBezTo>
                    <a:pt x="12434" y="452"/>
                    <a:pt x="21600" y="9982"/>
                    <a:pt x="21600" y="21584"/>
                  </a:cubicBezTo>
                  <a:lnTo>
                    <a:pt x="0" y="21584"/>
                  </a:lnTo>
                  <a:lnTo>
                    <a:pt x="841" y="0"/>
                  </a:lnTo>
                  <a:close/>
                </a:path>
              </a:pathLst>
            </a:custGeom>
            <a:noFill/>
            <a:ln w="38100" cap="flat" cmpd="sng">
              <a:solidFill>
                <a:srgbClr val="FF0000">
                  <a:alpha val="100000"/>
                </a:srgbClr>
              </a:solidFill>
              <a:prstDash val="solid"/>
              <a:round/>
              <a:headEnd type="none" w="med" len="med"/>
              <a:tailEnd type="triangle" w="med" len="med"/>
            </a:ln>
          </p:spPr>
          <p:txBody>
            <a:bodyPr/>
            <a:p>
              <a:endParaRPr lang="en-US"/>
            </a:p>
          </p:txBody>
        </p:sp>
        <p:sp>
          <p:nvSpPr>
            <p:cNvPr id="41993" name="Text Box 8"/>
            <p:cNvSpPr txBox="1"/>
            <p:nvPr/>
          </p:nvSpPr>
          <p:spPr>
            <a:xfrm>
              <a:off x="609600" y="3641725"/>
              <a:ext cx="1371600" cy="519113"/>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2800" b="1" dirty="0">
                  <a:solidFill>
                    <a:schemeClr val="tx1"/>
                  </a:solidFill>
                  <a:latin typeface="Arial Narrow" panose="020B0606020202030204" pitchFamily="34" charset="0"/>
                  <a:cs typeface="Arial" panose="020B0604020202020204" pitchFamily="34" charset="0"/>
                </a:rPr>
                <a:t>Konsep</a:t>
              </a:r>
              <a:r>
                <a:rPr lang="en-US" altLang="id-ID" sz="2800" b="1" baseline="30000" dirty="0">
                  <a:solidFill>
                    <a:schemeClr val="tx1"/>
                  </a:solidFill>
                  <a:latin typeface="Arial Narrow" panose="020B0606020202030204" pitchFamily="34" charset="0"/>
                  <a:cs typeface="Arial" panose="020B0604020202020204" pitchFamily="34" charset="0"/>
                </a:rPr>
                <a:t>2</a:t>
              </a:r>
              <a:endParaRPr lang="en-US" altLang="id-ID" sz="2800" b="1" dirty="0">
                <a:solidFill>
                  <a:schemeClr val="tx1"/>
                </a:solidFill>
                <a:latin typeface="Arial Narrow" panose="020B0606020202030204" pitchFamily="34" charset="0"/>
                <a:ea typeface="Arial" panose="020B0604020202020204" pitchFamily="34" charset="0"/>
              </a:endParaRPr>
            </a:p>
          </p:txBody>
        </p:sp>
        <p:sp>
          <p:nvSpPr>
            <p:cNvPr id="41994" name="Line 9"/>
            <p:cNvSpPr/>
            <p:nvPr/>
          </p:nvSpPr>
          <p:spPr>
            <a:xfrm>
              <a:off x="2108200" y="3962400"/>
              <a:ext cx="914400" cy="0"/>
            </a:xfrm>
            <a:prstGeom prst="line">
              <a:avLst/>
            </a:prstGeom>
            <a:ln w="57150" cap="flat" cmpd="sng">
              <a:solidFill>
                <a:srgbClr val="FF0000"/>
              </a:solidFill>
              <a:prstDash val="solid"/>
              <a:headEnd type="none" w="med" len="med"/>
              <a:tailEnd type="triangle" w="med" len="med"/>
            </a:ln>
          </p:spPr>
        </p:sp>
        <p:sp>
          <p:nvSpPr>
            <p:cNvPr id="41995" name="Text Box 10"/>
            <p:cNvSpPr txBox="1"/>
            <p:nvPr/>
          </p:nvSpPr>
          <p:spPr>
            <a:xfrm>
              <a:off x="3124200" y="3565525"/>
              <a:ext cx="2819400" cy="82232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1900" b="1" dirty="0">
                  <a:solidFill>
                    <a:schemeClr val="tx1"/>
                  </a:solidFill>
                  <a:latin typeface="Arial Narrow" panose="020B0606020202030204" pitchFamily="34" charset="0"/>
                  <a:cs typeface="Arial" panose="020B0604020202020204" pitchFamily="34" charset="0"/>
                </a:rPr>
                <a:t>Terkandung variabel</a:t>
              </a:r>
              <a:r>
                <a:rPr lang="en-US" altLang="id-ID" sz="1900" b="1" baseline="20000" dirty="0">
                  <a:solidFill>
                    <a:schemeClr val="tx1"/>
                  </a:solidFill>
                  <a:latin typeface="Arial Narrow" panose="020B0606020202030204" pitchFamily="34" charset="0"/>
                  <a:cs typeface="Arial" panose="020B0604020202020204" pitchFamily="34" charset="0"/>
                </a:rPr>
                <a:t>2</a:t>
              </a:r>
              <a:endParaRPr lang="en-US" altLang="id-ID" sz="1900" b="1" baseline="20000" dirty="0">
                <a:solidFill>
                  <a:schemeClr val="tx1"/>
                </a:solidFill>
                <a:latin typeface="Arial Narrow" panose="020B0606020202030204" pitchFamily="34" charset="0"/>
                <a:cs typeface="Arial" panose="020B0604020202020204" pitchFamily="34" charset="0"/>
              </a:endParaRPr>
            </a:p>
            <a:p>
              <a:pPr marL="0" lvl="0" indent="0" eaLnBrk="1" hangingPunct="1">
                <a:spcBef>
                  <a:spcPct val="0"/>
                </a:spcBef>
                <a:buClrTx/>
                <a:buSzTx/>
                <a:buFontTx/>
                <a:buNone/>
              </a:pPr>
              <a:r>
                <a:rPr lang="en-US" altLang="id-ID" sz="1900" b="1" dirty="0">
                  <a:solidFill>
                    <a:schemeClr val="tx1"/>
                  </a:solidFill>
                  <a:latin typeface="Arial Narrow" panose="020B0606020202030204" pitchFamily="34" charset="0"/>
                  <a:cs typeface="Arial" panose="020B0604020202020204" pitchFamily="34" charset="0"/>
                </a:rPr>
                <a:t>Yang interdependensi</a:t>
              </a:r>
              <a:endParaRPr lang="en-US" altLang="id-ID" sz="1900" b="1" dirty="0">
                <a:solidFill>
                  <a:schemeClr val="tx1"/>
                </a:solidFill>
                <a:latin typeface="Arial Narrow" panose="020B0606020202030204" pitchFamily="34" charset="0"/>
                <a:ea typeface="Arial" panose="020B0604020202020204" pitchFamily="34" charset="0"/>
              </a:endParaRPr>
            </a:p>
          </p:txBody>
        </p:sp>
        <p:sp>
          <p:nvSpPr>
            <p:cNvPr id="41996" name="AutoShape 11"/>
            <p:cNvSpPr/>
            <p:nvPr/>
          </p:nvSpPr>
          <p:spPr>
            <a:xfrm>
              <a:off x="5943600" y="3733800"/>
              <a:ext cx="685800" cy="533400"/>
            </a:xfrm>
            <a:prstGeom prst="rightArrow">
              <a:avLst>
                <a:gd name="adj1" fmla="val 50000"/>
                <a:gd name="adj2" fmla="val 32142"/>
              </a:avLst>
            </a:prstGeom>
            <a:solidFill>
              <a:srgbClr val="00B0F0"/>
            </a:solidFill>
            <a:ln w="28575" cap="flat" cmpd="sng">
              <a:solidFill>
                <a:srgbClr val="FF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algn="ctr" eaLnBrk="1" hangingPunct="1">
                <a:spcBef>
                  <a:spcPct val="0"/>
                </a:spcBef>
                <a:buClrTx/>
                <a:buSzTx/>
                <a:buFontTx/>
                <a:buNone/>
              </a:pPr>
              <a:endParaRPr lang="id-ID" altLang="id-ID" sz="1900" dirty="0">
                <a:solidFill>
                  <a:schemeClr val="bg1"/>
                </a:solidFill>
                <a:latin typeface="Times New Roman" panose="02020603050405020304" pitchFamily="18" charset="0"/>
                <a:ea typeface="Arial" panose="020B0604020202020204" pitchFamily="34" charset="0"/>
              </a:endParaRPr>
            </a:p>
          </p:txBody>
        </p:sp>
        <p:sp>
          <p:nvSpPr>
            <p:cNvPr id="41997" name="Text Box 12"/>
            <p:cNvSpPr txBox="1"/>
            <p:nvPr/>
          </p:nvSpPr>
          <p:spPr>
            <a:xfrm>
              <a:off x="6705600" y="3503613"/>
              <a:ext cx="1733550" cy="91598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Char char="•"/>
              </a:pPr>
              <a:r>
                <a:rPr lang="en-US" altLang="id-ID" sz="1800" b="1" dirty="0">
                  <a:solidFill>
                    <a:schemeClr val="tx1"/>
                  </a:solidFill>
                  <a:latin typeface="Comic Sans MS" panose="030F0702030302020204" pitchFamily="66" charset="0"/>
                  <a:cs typeface="Arial" panose="020B0604020202020204" pitchFamily="34" charset="0"/>
                </a:rPr>
                <a:t> Statistik</a:t>
              </a:r>
              <a:endParaRPr lang="en-US" altLang="id-ID" sz="18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Char char="•"/>
              </a:pPr>
              <a:r>
                <a:rPr lang="en-US" altLang="id-ID" sz="1800" b="1" dirty="0">
                  <a:solidFill>
                    <a:schemeClr val="tx1"/>
                  </a:solidFill>
                  <a:latin typeface="Comic Sans MS" panose="030F0702030302020204" pitchFamily="66" charset="0"/>
                  <a:cs typeface="Arial" panose="020B0604020202020204" pitchFamily="34" charset="0"/>
                </a:rPr>
                <a:t> Grafik</a:t>
              </a:r>
              <a:endParaRPr lang="en-US" altLang="id-ID" sz="1800" b="1" dirty="0">
                <a:solidFill>
                  <a:schemeClr val="tx1"/>
                </a:solidFill>
                <a:latin typeface="Comic Sans MS" panose="030F0702030302020204" pitchFamily="66" charset="0"/>
                <a:cs typeface="Arial" panose="020B0604020202020204" pitchFamily="34" charset="0"/>
              </a:endParaRPr>
            </a:p>
            <a:p>
              <a:pPr marL="0" lvl="0" indent="0" eaLnBrk="1" hangingPunct="1">
                <a:spcBef>
                  <a:spcPct val="0"/>
                </a:spcBef>
                <a:buClrTx/>
                <a:buSzTx/>
                <a:buFontTx/>
                <a:buChar char="•"/>
              </a:pPr>
              <a:r>
                <a:rPr lang="en-US" altLang="id-ID" sz="1800" b="1" dirty="0">
                  <a:solidFill>
                    <a:schemeClr val="tx1"/>
                  </a:solidFill>
                  <a:latin typeface="Comic Sans MS" panose="030F0702030302020204" pitchFamily="66" charset="0"/>
                  <a:cs typeface="Arial" panose="020B0604020202020204" pitchFamily="34" charset="0"/>
                </a:rPr>
                <a:t> Matematik</a:t>
              </a:r>
              <a:endParaRPr lang="en-US" altLang="id-ID" sz="1800" b="1" dirty="0">
                <a:solidFill>
                  <a:schemeClr val="tx1"/>
                </a:solidFill>
                <a:latin typeface="Comic Sans MS" panose="030F0702030302020204" pitchFamily="66" charset="0"/>
                <a:ea typeface="Arial" panose="020B0604020202020204" pitchFamily="34" charset="0"/>
              </a:endParaRPr>
            </a:p>
          </p:txBody>
        </p:sp>
        <p:sp>
          <p:nvSpPr>
            <p:cNvPr id="41998" name="Rectangle 13"/>
            <p:cNvSpPr/>
            <p:nvPr/>
          </p:nvSpPr>
          <p:spPr>
            <a:xfrm>
              <a:off x="533400" y="4706938"/>
              <a:ext cx="7609776" cy="1384995"/>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2. Sebagai alat pengambilan keputusan</a:t>
              </a:r>
              <a:endParaRPr lang="en-US" altLang="id-ID" sz="2800" dirty="0">
                <a:solidFill>
                  <a:schemeClr val="tx1"/>
                </a:solidFill>
                <a:latin typeface="Arial Narrow" panose="020B0606020202030204" pitchFamily="34" charset="0"/>
                <a:cs typeface="Arial" panose="020B0604020202020204" pitchFamily="34" charset="0"/>
              </a:endParaRPr>
            </a:p>
            <a:p>
              <a:pPr marL="0" lvl="0" indent="0" eaLnBrk="1" hangingPunct="1">
                <a:spcBef>
                  <a:spcPct val="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    Membantu para agen ekonomi dalam upaya optimasi  </a:t>
              </a:r>
              <a:endParaRPr lang="en-US" altLang="id-ID" sz="2800" dirty="0">
                <a:solidFill>
                  <a:schemeClr val="tx1"/>
                </a:solidFill>
                <a:latin typeface="Arial Narrow" panose="020B0606020202030204" pitchFamily="34" charset="0"/>
                <a:cs typeface="Arial" panose="020B0604020202020204" pitchFamily="34" charset="0"/>
              </a:endParaRPr>
            </a:p>
            <a:p>
              <a:pPr marL="0" lvl="0" indent="0" eaLnBrk="1" hangingPunct="1">
                <a:spcBef>
                  <a:spcPct val="0"/>
                </a:spcBef>
                <a:buClrTx/>
                <a:buSzTx/>
                <a:buFontTx/>
                <a:buNone/>
              </a:pPr>
              <a:r>
                <a:rPr lang="en-US" altLang="id-ID" sz="2800" dirty="0">
                  <a:solidFill>
                    <a:schemeClr val="tx1"/>
                  </a:solidFill>
                  <a:latin typeface="Arial Narrow" panose="020B0606020202030204" pitchFamily="34" charset="0"/>
                  <a:cs typeface="Arial" panose="020B0604020202020204" pitchFamily="34" charset="0"/>
                </a:rPr>
                <a:t>    sumberdaya langka melalui konsep</a:t>
              </a:r>
              <a:r>
                <a:rPr lang="en-US" altLang="id-ID" sz="2800" baseline="30000" dirty="0">
                  <a:solidFill>
                    <a:schemeClr val="tx1"/>
                  </a:solidFill>
                  <a:latin typeface="Arial Narrow" panose="020B0606020202030204" pitchFamily="34" charset="0"/>
                  <a:cs typeface="Arial" panose="020B0604020202020204" pitchFamily="34" charset="0"/>
                </a:rPr>
                <a:t>2</a:t>
              </a:r>
              <a:r>
                <a:rPr lang="en-US" altLang="id-ID" sz="2800" dirty="0">
                  <a:solidFill>
                    <a:schemeClr val="tx1"/>
                  </a:solidFill>
                  <a:latin typeface="Arial Narrow" panose="020B0606020202030204" pitchFamily="34" charset="0"/>
                  <a:cs typeface="Arial" panose="020B0604020202020204" pitchFamily="34" charset="0"/>
                </a:rPr>
                <a:t> atau teori</a:t>
              </a:r>
              <a:r>
                <a:rPr lang="en-US" altLang="id-ID" sz="2800" baseline="30000" dirty="0">
                  <a:solidFill>
                    <a:schemeClr val="tx1"/>
                  </a:solidFill>
                  <a:latin typeface="Arial Narrow" panose="020B0606020202030204" pitchFamily="34" charset="0"/>
                  <a:cs typeface="Arial" panose="020B0604020202020204" pitchFamily="34" charset="0"/>
                </a:rPr>
                <a:t>2</a:t>
              </a:r>
              <a:r>
                <a:rPr lang="en-US" altLang="id-ID" sz="2800" dirty="0">
                  <a:solidFill>
                    <a:schemeClr val="tx1"/>
                  </a:solidFill>
                  <a:latin typeface="Arial Narrow" panose="020B0606020202030204" pitchFamily="34" charset="0"/>
                  <a:cs typeface="Arial" panose="020B0604020202020204" pitchFamily="34" charset="0"/>
                </a:rPr>
                <a:t>nya</a:t>
              </a:r>
              <a:endParaRPr lang="en-US" altLang="id-ID" sz="2800" dirty="0">
                <a:solidFill>
                  <a:schemeClr val="tx1"/>
                </a:solidFill>
                <a:latin typeface="Arial Narrow" panose="020B0606020202030204" pitchFamily="34" charset="0"/>
                <a:ea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box(in)">
                                      <p:cBhvr>
                                        <p:cTn id="7" dur="50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Text Box 3"/>
          <p:cNvSpPr txBox="1"/>
          <p:nvPr/>
        </p:nvSpPr>
        <p:spPr>
          <a:xfrm>
            <a:off x="914400" y="1957388"/>
            <a:ext cx="7315200" cy="3140075"/>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2000" kern="1200">
                <a:solidFill>
                  <a:schemeClr val="tx2"/>
                </a:solidFill>
                <a:latin typeface="+mn-lt"/>
                <a:ea typeface="+mn-ea"/>
                <a:cs typeface="+mn-cs"/>
              </a:defRPr>
            </a:lvl5pPr>
          </a:lstStyle>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RUANG LINGKUP EKONOMI MIKRO ADALAH :</a:t>
            </a: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(1)  TEORI PERMINTAAN / PERILAKU KONSUMEN</a:t>
            </a: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(2)  TEORI PRODUKSI (PERILAKU PRODUSEN)</a:t>
            </a: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(3)  TEORI BIAYA</a:t>
            </a: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(4)  TEORI REVENUE</a:t>
            </a:r>
            <a:endParaRPr lang="en-US" altLang="id-ID" sz="2000" b="1" dirty="0">
              <a:solidFill>
                <a:srgbClr val="800080"/>
              </a:solidFill>
              <a:latin typeface="Comic Sans MS" panose="030F0702030302020204" pitchFamily="66" charset="0"/>
              <a:cs typeface="Arial" panose="020B0604020202020204" pitchFamily="34" charset="0"/>
            </a:endParaRPr>
          </a:p>
          <a:p>
            <a:pPr marL="0" lvl="0" indent="0" eaLnBrk="1" hangingPunct="1">
              <a:spcBef>
                <a:spcPct val="50000"/>
              </a:spcBef>
              <a:buClrTx/>
              <a:buSzTx/>
              <a:buFontTx/>
              <a:buNone/>
            </a:pPr>
            <a:r>
              <a:rPr lang="en-US" altLang="id-ID" sz="2000" b="1" dirty="0">
                <a:solidFill>
                  <a:srgbClr val="800080"/>
                </a:solidFill>
                <a:latin typeface="Comic Sans MS" panose="030F0702030302020204" pitchFamily="66" charset="0"/>
                <a:cs typeface="Arial" panose="020B0604020202020204" pitchFamily="34" charset="0"/>
              </a:rPr>
              <a:t>(5)  TEORI USAHA</a:t>
            </a:r>
            <a:endParaRPr lang="en-US" altLang="id-ID" sz="2000" b="1" dirty="0">
              <a:solidFill>
                <a:srgbClr val="800080"/>
              </a:solidFill>
              <a:latin typeface="Comic Sans MS" panose="030F0702030302020204" pitchFamily="66" charset="0"/>
              <a:ea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ooter Placeholder 1"/>
          <p:cNvSpPr txBox="1">
            <a:spLocks noGrp="1"/>
          </p:cNvSpPr>
          <p:nvPr>
            <p:ph type="ftr" sz="quarter" idx="3"/>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fi-FI"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rPr>
              <a:t>Teori Ekonomi 1 (Mikro)-endrisentosa</a:t>
            </a:r>
            <a:endParaRPr kumimoji="0" lang="en-US" altLang="en-US" sz="1200" b="0" i="0" u="none" strike="noStrike" kern="1200" cap="none" spc="0" normalizeH="0" baseline="0" noProof="0">
              <a:ln>
                <a:noFill/>
              </a:ln>
              <a:solidFill>
                <a:schemeClr val="accent1">
                  <a:shade val="75000"/>
                </a:schemeClr>
              </a:solidFill>
              <a:effectLst/>
              <a:uLnTx/>
              <a:uFillTx/>
              <a:latin typeface="Arial" panose="020B0604020202020204" pitchFamily="34" charset="0"/>
              <a:ea typeface="+mn-ea"/>
              <a:cs typeface="Arial" panose="020B0604020202020204" pitchFamily="34" charset="0"/>
            </a:endParaRPr>
          </a:p>
        </p:txBody>
      </p:sp>
      <p:sp>
        <p:nvSpPr>
          <p:cNvPr id="44035" name="Slide Number Placeholder 2"/>
          <p:cNvSpPr txBox="1">
            <a:spLocks noGrp="1"/>
          </p:cNvSpPr>
          <p:nvPr>
            <p:ph type="sldNum" sz="quarter" idx="4"/>
          </p:nvPr>
        </p:nvSpPr>
        <p:spPr>
          <a:noFill/>
          <a:ln>
            <a:noFill/>
          </a:ln>
        </p:spPr>
        <p:txBody>
          <a:bodyPr/>
          <a:p>
            <a:pPr marL="0" indent="0" algn="r" eaLnBrk="1" hangingPunct="1">
              <a:spcBef>
                <a:spcPct val="0"/>
              </a:spcBef>
              <a:buClrTx/>
              <a:buSzTx/>
              <a:buFontTx/>
              <a:buNone/>
            </a:pPr>
            <a:endParaRPr lang="en-US" altLang="en-US" sz="1200" kern="1200" dirty="0">
              <a:solidFill>
                <a:srgbClr val="D38E27"/>
              </a:solidFill>
              <a:latin typeface="Arial" panose="020B0604020202020204" pitchFamily="34" charset="0"/>
              <a:ea typeface="+mn-ea"/>
              <a:cs typeface="Arial" panose="020B0604020202020204" pitchFamily="34" charset="0"/>
            </a:endParaRPr>
          </a:p>
          <a:p>
            <a:pPr marL="0" indent="0" algn="r" eaLnBrk="1" hangingPunct="1">
              <a:spcBef>
                <a:spcPct val="0"/>
              </a:spcBef>
              <a:buClrTx/>
              <a:buSzTx/>
              <a:buFontTx/>
              <a:buNone/>
            </a:pPr>
            <a:r>
              <a:rPr lang="en-US" altLang="en-US" sz="1200" kern="1200" dirty="0">
                <a:solidFill>
                  <a:srgbClr val="D38E27"/>
                </a:solidFill>
                <a:latin typeface="Arial" panose="020B0604020202020204" pitchFamily="34" charset="0"/>
                <a:ea typeface="+mn-ea"/>
                <a:cs typeface="Arial" panose="020B0604020202020204" pitchFamily="34" charset="0"/>
              </a:rPr>
              <a:t>Halaman </a:t>
            </a:r>
            <a:fld id="{9A0DB2DC-4C9A-4742-B13C-FB6460FD3503}" type="slidenum">
              <a:rPr lang="en-US" altLang="en-US" sz="1200" kern="1200" dirty="0">
                <a:solidFill>
                  <a:srgbClr val="D38E27"/>
                </a:solidFill>
                <a:latin typeface="Arial" panose="020B0604020202020204" pitchFamily="34" charset="0"/>
                <a:ea typeface="+mn-ea"/>
                <a:cs typeface="Arial" panose="020B0604020202020204" pitchFamily="34" charset="0"/>
              </a:rPr>
            </a:fld>
            <a:endParaRPr lang="en-US" altLang="en-US" sz="1200" kern="1200" dirty="0">
              <a:solidFill>
                <a:srgbClr val="D38E27"/>
              </a:solidFill>
              <a:latin typeface="Arial" panose="020B0604020202020204" pitchFamily="34" charset="0"/>
              <a:ea typeface="Arial" panose="020B0604020202020204" pitchFamily="34" charset="0"/>
              <a:cs typeface="Arial" panose="020B0604020202020204" pitchFamily="34" charset="0"/>
            </a:endParaRPr>
          </a:p>
        </p:txBody>
      </p:sp>
      <p:sp>
        <p:nvSpPr>
          <p:cNvPr id="4" name="Content Placeholder 2"/>
          <p:cNvSpPr txBox="1"/>
          <p:nvPr/>
        </p:nvSpPr>
        <p:spPr>
          <a:xfrm>
            <a:off x="2576513" y="5105400"/>
            <a:ext cx="5105400" cy="914400"/>
          </a:xfrm>
          <a:prstGeom prst="rect">
            <a:avLst/>
          </a:prstGeom>
        </p:spPr>
        <p:txBody>
          <a:bodyPr>
            <a:normAutofit fontScale="92500" lnSpcReduction="10000"/>
          </a:bodyPr>
          <a:lstStyle/>
          <a:p>
            <a:pPr marL="342900" marR="0" indent="-342900" defTabSz="914400" eaLnBrk="1" hangingPunct="1">
              <a:spcBef>
                <a:spcPct val="20000"/>
              </a:spcBef>
              <a:buClr>
                <a:schemeClr val="accent1"/>
              </a:buClr>
              <a:buSzPct val="70000"/>
              <a:buFont typeface="Wingdings" panose="05000000000000000000" pitchFamily="2" charset="2"/>
              <a:buNone/>
              <a:defRPr/>
            </a:pPr>
            <a:r>
              <a:rPr kumimoji="0" lang="en-US" sz="6000" b="1" kern="1200" cap="none" spc="0" normalizeH="0" baseline="0" noProof="0" dirty="0" err="1">
                <a:solidFill>
                  <a:schemeClr val="tx2"/>
                </a:solidFill>
                <a:latin typeface="Gigi" panose="04040504061007020D02" pitchFamily="82" charset="0"/>
                <a:ea typeface="+mn-ea"/>
                <a:cs typeface="+mn-cs"/>
              </a:rPr>
              <a:t>Selesai</a:t>
            </a:r>
            <a:r>
              <a:rPr kumimoji="0" lang="en-US" sz="6000" b="1" kern="1200" cap="none" spc="0" normalizeH="0" baseline="0" noProof="0" dirty="0">
                <a:solidFill>
                  <a:schemeClr val="tx2"/>
                </a:solidFill>
                <a:latin typeface="Gigi" panose="04040504061007020D02" pitchFamily="82" charset="0"/>
                <a:ea typeface="+mn-ea"/>
                <a:cs typeface="+mn-cs"/>
              </a:rPr>
              <a:t> dah......</a:t>
            </a:r>
            <a:endParaRPr kumimoji="0" lang="en-US" sz="6000" b="1" kern="1200" cap="none" spc="0" normalizeH="0" baseline="0" noProof="0" dirty="0">
              <a:solidFill>
                <a:schemeClr val="tx2"/>
              </a:solidFill>
              <a:latin typeface="Gigi" panose="04040504061007020D02" pitchFamily="82" charset="0"/>
              <a:ea typeface="+mn-ea"/>
              <a:cs typeface="+mn-cs"/>
            </a:endParaRPr>
          </a:p>
        </p:txBody>
      </p:sp>
      <p:pic>
        <p:nvPicPr>
          <p:cNvPr id="44037" name="Picture 2" descr="https://encrypted-tbn3.google.com/images?q=tbn:ANd9GcRnB0BAb2V8eUw5PY5FzDVAr46TjnqR50Qu8TT5IW545YgXb3ZE"/>
          <p:cNvPicPr>
            <a:picLocks noChangeAspect="1"/>
          </p:cNvPicPr>
          <p:nvPr/>
        </p:nvPicPr>
        <p:blipFill>
          <a:blip r:embed="rId1"/>
          <a:stretch>
            <a:fillRect/>
          </a:stretch>
        </p:blipFill>
        <p:spPr>
          <a:xfrm>
            <a:off x="2057400" y="1009650"/>
            <a:ext cx="5181600" cy="3886200"/>
          </a:xfrm>
          <a:prstGeom prst="rect">
            <a:avLst/>
          </a:prstGeom>
          <a:noFill/>
          <a:ln w="9525">
            <a:noFill/>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0</TotalTime>
  <Words>15832</Words>
  <Application>WPS Presentation</Application>
  <PresentationFormat>On-screen Show (4:3)</PresentationFormat>
  <Paragraphs>608</Paragraphs>
  <Slides>32</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32</vt:i4>
      </vt:variant>
    </vt:vector>
  </HeadingPairs>
  <TitlesOfParts>
    <vt:vector size="53" baseType="lpstr">
      <vt:lpstr>Arial</vt:lpstr>
      <vt:lpstr>SimSun</vt:lpstr>
      <vt:lpstr>Wingdings</vt:lpstr>
      <vt:lpstr>Franklin Gothic Medium</vt:lpstr>
      <vt:lpstr>Franklin Gothic Book</vt:lpstr>
      <vt:lpstr>Wingdings 2</vt:lpstr>
      <vt:lpstr>Broadway</vt:lpstr>
      <vt:lpstr>Times New Roman</vt:lpstr>
      <vt:lpstr>Calibri</vt:lpstr>
      <vt:lpstr>Comic Sans MS</vt:lpstr>
      <vt:lpstr>Tahoma</vt:lpstr>
      <vt:lpstr>Garamond</vt:lpstr>
      <vt:lpstr>Gungsuh</vt:lpstr>
      <vt:lpstr>Malgun Gothic</vt:lpstr>
      <vt:lpstr>Arial Narrow</vt:lpstr>
      <vt:lpstr>Gigi</vt:lpstr>
      <vt:lpstr>Wingdings 2</vt:lpstr>
      <vt:lpstr>Times New Roman</vt:lpstr>
      <vt:lpstr>Microsoft YaHei</vt:lpstr>
      <vt:lpstr>Arial Unicode MS</vt:lpstr>
      <vt:lpstr>Trek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 EKONOMI MIKRO</dc:title>
  <dc:creator>M Yunanto</dc:creator>
  <cp:lastModifiedBy>User</cp:lastModifiedBy>
  <cp:revision>74</cp:revision>
  <dcterms:created xsi:type="dcterms:W3CDTF">2006-08-30T06:27:22Z</dcterms:created>
  <dcterms:modified xsi:type="dcterms:W3CDTF">2024-09-26T06:07:35Z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F93961A907D141AD938754556A3A07CD_12</vt:lpwstr>
  </property>
  <property fmtid="{D5CDD505-2E9C-101B-9397-08002B2CF9AE}" pid="3" name="KSOProductBuildVer">
    <vt:lpwstr>1033-12.2.0.18283</vt:lpwstr>
  </property>
</Properties>
</file>